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61" r:id="rId4"/>
    <p:sldId id="266" r:id="rId5"/>
    <p:sldId id="274" r:id="rId6"/>
    <p:sldId id="267" r:id="rId7"/>
    <p:sldId id="276" r:id="rId8"/>
    <p:sldId id="262" r:id="rId9"/>
    <p:sldId id="277" r:id="rId10"/>
    <p:sldId id="263" r:id="rId11"/>
    <p:sldId id="258" r:id="rId12"/>
    <p:sldId id="264" r:id="rId13"/>
    <p:sldId id="259" r:id="rId14"/>
    <p:sldId id="265" r:id="rId15"/>
    <p:sldId id="275" r:id="rId16"/>
    <p:sldId id="271" r:id="rId17"/>
    <p:sldId id="268" r:id="rId18"/>
    <p:sldId id="269" r:id="rId19"/>
    <p:sldId id="270" r:id="rId20"/>
    <p:sldId id="272" r:id="rId21"/>
    <p:sldId id="273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avXUmTKghYa+Ew/PFctTQ==" hashData="7ENlZzl+3HjO8lHpyHvFafkWG6Xt4CYRFWn9oRcXQreSgMf5N/0QJnw67J2P7q+yZ6q8w9eP/0T6RPFVT+hUl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&#23470;&#22338;&#20449;&#20043;\Pictures\&#29105;&#20013;&#30151;H29&#27515;&#20129;&#32773;&#25968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年齢別!$B$13:$B$15</c:f>
              <c:strCache>
                <c:ptCount val="3"/>
                <c:pt idx="0">
                  <c:v>  5 </c:v>
                </c:pt>
                <c:pt idx="1">
                  <c:v>  1 </c:v>
                </c:pt>
                <c:pt idx="2">
                  <c:v> -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年齢別!$A$16:$A$33</c:f>
              <c:strCache>
                <c:ptCount val="18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65～69</c:v>
                </c:pt>
                <c:pt idx="11">
                  <c:v>70～74</c:v>
                </c:pt>
                <c:pt idx="12">
                  <c:v>75～79</c:v>
                </c:pt>
                <c:pt idx="13">
                  <c:v>80～84</c:v>
                </c:pt>
                <c:pt idx="14">
                  <c:v>85～89</c:v>
                </c:pt>
                <c:pt idx="15">
                  <c:v>90～94</c:v>
                </c:pt>
                <c:pt idx="16">
                  <c:v>95～99</c:v>
                </c:pt>
                <c:pt idx="17">
                  <c:v>100歳以上</c:v>
                </c:pt>
              </c:strCache>
            </c:strRef>
          </c:cat>
          <c:val>
            <c:numRef>
              <c:f>年齢別!$B$16:$B$33</c:f>
              <c:numCache>
                <c:formatCode>_ ##\ ##0_ </c:formatCode>
                <c:ptCount val="18"/>
                <c:pt idx="0" formatCode="_ * #\ ##0_ ;_ * \-#\ ##0_ ;_ * &quot;-&quot;_ ;_ @_ 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11</c:v>
                </c:pt>
                <c:pt idx="6">
                  <c:v>14</c:v>
                </c:pt>
                <c:pt idx="7">
                  <c:v>28</c:v>
                </c:pt>
                <c:pt idx="8">
                  <c:v>28</c:v>
                </c:pt>
                <c:pt idx="9">
                  <c:v>39</c:v>
                </c:pt>
                <c:pt idx="10">
                  <c:v>59</c:v>
                </c:pt>
                <c:pt idx="11">
                  <c:v>59</c:v>
                </c:pt>
                <c:pt idx="12">
                  <c:v>80</c:v>
                </c:pt>
                <c:pt idx="13">
                  <c:v>102</c:v>
                </c:pt>
                <c:pt idx="14">
                  <c:v>110</c:v>
                </c:pt>
                <c:pt idx="15">
                  <c:v>65</c:v>
                </c:pt>
                <c:pt idx="16">
                  <c:v>15</c:v>
                </c:pt>
                <c:pt idx="17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C-45E2-90AE-B03953209501}"/>
            </c:ext>
          </c:extLst>
        </c:ser>
        <c:ser>
          <c:idx val="1"/>
          <c:order val="1"/>
          <c:tx>
            <c:strRef>
              <c:f>年齢別!$C$13:$C$15</c:f>
              <c:strCache>
                <c:ptCount val="3"/>
                <c:pt idx="0">
                  <c:v>  1 </c:v>
                </c:pt>
                <c:pt idx="1">
                  <c:v> - </c:v>
                </c:pt>
                <c:pt idx="2">
                  <c:v>  2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年齢別!$A$16:$A$33</c:f>
              <c:strCache>
                <c:ptCount val="18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65～69</c:v>
                </c:pt>
                <c:pt idx="11">
                  <c:v>70～74</c:v>
                </c:pt>
                <c:pt idx="12">
                  <c:v>75～79</c:v>
                </c:pt>
                <c:pt idx="13">
                  <c:v>80～84</c:v>
                </c:pt>
                <c:pt idx="14">
                  <c:v>85～89</c:v>
                </c:pt>
                <c:pt idx="15">
                  <c:v>90～94</c:v>
                </c:pt>
                <c:pt idx="16">
                  <c:v>95～99</c:v>
                </c:pt>
                <c:pt idx="17">
                  <c:v>100歳以上</c:v>
                </c:pt>
              </c:strCache>
            </c:strRef>
          </c:cat>
          <c:val>
            <c:numRef>
              <c:f>年齢別!$C$16:$C$33</c:f>
              <c:numCache>
                <c:formatCode>_ ##\ ##0_ </c:formatCode>
                <c:ptCount val="18"/>
                <c:pt idx="0" formatCode="_ * #\ ##0_ ;_ * \-#\ ##0_ ;_ * &quot;-&quot;_ ;_ @_ 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8</c:v>
                </c:pt>
                <c:pt idx="5">
                  <c:v>11</c:v>
                </c:pt>
                <c:pt idx="6">
                  <c:v>12</c:v>
                </c:pt>
                <c:pt idx="7">
                  <c:v>22</c:v>
                </c:pt>
                <c:pt idx="8">
                  <c:v>25</c:v>
                </c:pt>
                <c:pt idx="9">
                  <c:v>34</c:v>
                </c:pt>
                <c:pt idx="10">
                  <c:v>50</c:v>
                </c:pt>
                <c:pt idx="11">
                  <c:v>53</c:v>
                </c:pt>
                <c:pt idx="12">
                  <c:v>63</c:v>
                </c:pt>
                <c:pt idx="13">
                  <c:v>106</c:v>
                </c:pt>
                <c:pt idx="14">
                  <c:v>112</c:v>
                </c:pt>
                <c:pt idx="15">
                  <c:v>76</c:v>
                </c:pt>
                <c:pt idx="16">
                  <c:v>28</c:v>
                </c:pt>
                <c:pt idx="1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C-45E2-90AE-B03953209501}"/>
            </c:ext>
          </c:extLst>
        </c:ser>
        <c:ser>
          <c:idx val="2"/>
          <c:order val="2"/>
          <c:tx>
            <c:strRef>
              <c:f>年齢別!$D$13:$D$15</c:f>
              <c:strCache>
                <c:ptCount val="3"/>
                <c:pt idx="0">
                  <c:v> - </c:v>
                </c:pt>
                <c:pt idx="1">
                  <c:v> - </c:v>
                </c:pt>
                <c:pt idx="2">
                  <c:v>  1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年齢別!$A$16:$A$33</c:f>
              <c:strCache>
                <c:ptCount val="18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65～69</c:v>
                </c:pt>
                <c:pt idx="11">
                  <c:v>70～74</c:v>
                </c:pt>
                <c:pt idx="12">
                  <c:v>75～79</c:v>
                </c:pt>
                <c:pt idx="13">
                  <c:v>80～84</c:v>
                </c:pt>
                <c:pt idx="14">
                  <c:v>85～89</c:v>
                </c:pt>
                <c:pt idx="15">
                  <c:v>90～94</c:v>
                </c:pt>
                <c:pt idx="16">
                  <c:v>95～99</c:v>
                </c:pt>
                <c:pt idx="17">
                  <c:v>100歳以上</c:v>
                </c:pt>
              </c:strCache>
            </c:strRef>
          </c:cat>
          <c:val>
            <c:numRef>
              <c:f>年齢別!$D$16:$D$33</c:f>
              <c:numCache>
                <c:formatCode>_ ##\ ##0_ </c:formatCode>
                <c:ptCount val="18"/>
                <c:pt idx="0" formatCode="_ * #\ ##0_ ;_ * \-#\ ##0_ ;_ * &quot;-&quot;_ ;_ @_ 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7</c:v>
                </c:pt>
                <c:pt idx="4">
                  <c:v>10</c:v>
                </c:pt>
                <c:pt idx="5">
                  <c:v>17</c:v>
                </c:pt>
                <c:pt idx="6">
                  <c:v>17</c:v>
                </c:pt>
                <c:pt idx="7">
                  <c:v>22</c:v>
                </c:pt>
                <c:pt idx="8">
                  <c:v>42</c:v>
                </c:pt>
                <c:pt idx="9">
                  <c:v>65</c:v>
                </c:pt>
                <c:pt idx="10">
                  <c:v>81</c:v>
                </c:pt>
                <c:pt idx="11">
                  <c:v>82</c:v>
                </c:pt>
                <c:pt idx="12">
                  <c:v>144</c:v>
                </c:pt>
                <c:pt idx="13">
                  <c:v>188</c:v>
                </c:pt>
                <c:pt idx="14">
                  <c:v>170</c:v>
                </c:pt>
                <c:pt idx="15">
                  <c:v>81</c:v>
                </c:pt>
                <c:pt idx="16">
                  <c:v>29</c:v>
                </c:pt>
                <c:pt idx="17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C-45E2-90AE-B03953209501}"/>
            </c:ext>
          </c:extLst>
        </c:ser>
        <c:ser>
          <c:idx val="3"/>
          <c:order val="3"/>
          <c:tx>
            <c:strRef>
              <c:f>年齢別!$E$13:$E$15</c:f>
              <c:strCache>
                <c:ptCount val="3"/>
                <c:pt idx="0">
                  <c:v>  1 </c:v>
                </c:pt>
                <c:pt idx="1">
                  <c:v> - </c:v>
                </c:pt>
                <c:pt idx="2">
                  <c:v> -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年齢別!$A$16:$A$33</c:f>
              <c:strCache>
                <c:ptCount val="18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65～69</c:v>
                </c:pt>
                <c:pt idx="11">
                  <c:v>70～74</c:v>
                </c:pt>
                <c:pt idx="12">
                  <c:v>75～79</c:v>
                </c:pt>
                <c:pt idx="13">
                  <c:v>80～84</c:v>
                </c:pt>
                <c:pt idx="14">
                  <c:v>85～89</c:v>
                </c:pt>
                <c:pt idx="15">
                  <c:v>90～94</c:v>
                </c:pt>
                <c:pt idx="16">
                  <c:v>95～99</c:v>
                </c:pt>
                <c:pt idx="17">
                  <c:v>100歳以上</c:v>
                </c:pt>
              </c:strCache>
            </c:strRef>
          </c:cat>
          <c:val>
            <c:numRef>
              <c:f>年齢別!$E$16:$E$33</c:f>
              <c:numCache>
                <c:formatCode>_ ##\ ##0_ </c:formatCode>
                <c:ptCount val="18"/>
                <c:pt idx="0" formatCode="_ * #\ ##0_ ;_ * \-#\ ##0_ ;_ * &quot;-&quot;_ ;_ @_ 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13</c:v>
                </c:pt>
                <c:pt idx="6">
                  <c:v>12</c:v>
                </c:pt>
                <c:pt idx="7">
                  <c:v>11</c:v>
                </c:pt>
                <c:pt idx="8">
                  <c:v>22</c:v>
                </c:pt>
                <c:pt idx="9">
                  <c:v>27</c:v>
                </c:pt>
                <c:pt idx="10">
                  <c:v>45</c:v>
                </c:pt>
                <c:pt idx="11">
                  <c:v>53</c:v>
                </c:pt>
                <c:pt idx="12">
                  <c:v>72</c:v>
                </c:pt>
                <c:pt idx="13">
                  <c:v>99</c:v>
                </c:pt>
                <c:pt idx="14">
                  <c:v>83</c:v>
                </c:pt>
                <c:pt idx="15">
                  <c:v>58</c:v>
                </c:pt>
                <c:pt idx="16">
                  <c:v>12</c:v>
                </c:pt>
                <c:pt idx="17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C-45E2-90AE-B03953209501}"/>
            </c:ext>
          </c:extLst>
        </c:ser>
        <c:ser>
          <c:idx val="4"/>
          <c:order val="4"/>
          <c:tx>
            <c:strRef>
              <c:f>年齢別!$F$13:$F$15</c:f>
              <c:strCache>
                <c:ptCount val="3"/>
                <c:pt idx="0">
                  <c:v>  3 </c:v>
                </c:pt>
                <c:pt idx="1">
                  <c:v> - </c:v>
                </c:pt>
                <c:pt idx="2">
                  <c:v>  1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年齢別!$A$16:$A$33</c:f>
              <c:strCache>
                <c:ptCount val="18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65～69</c:v>
                </c:pt>
                <c:pt idx="11">
                  <c:v>70～74</c:v>
                </c:pt>
                <c:pt idx="12">
                  <c:v>75～79</c:v>
                </c:pt>
                <c:pt idx="13">
                  <c:v>80～84</c:v>
                </c:pt>
                <c:pt idx="14">
                  <c:v>85～89</c:v>
                </c:pt>
                <c:pt idx="15">
                  <c:v>90～94</c:v>
                </c:pt>
                <c:pt idx="16">
                  <c:v>95～99</c:v>
                </c:pt>
                <c:pt idx="17">
                  <c:v>100歳以上</c:v>
                </c:pt>
              </c:strCache>
            </c:strRef>
          </c:cat>
          <c:val>
            <c:numRef>
              <c:f>年齢別!$F$16:$F$33</c:f>
              <c:numCache>
                <c:formatCode>_ ##\ ##0_ </c:formatCode>
                <c:ptCount val="18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9</c:v>
                </c:pt>
                <c:pt idx="5">
                  <c:v>23</c:v>
                </c:pt>
                <c:pt idx="6">
                  <c:v>30</c:v>
                </c:pt>
                <c:pt idx="7">
                  <c:v>39</c:v>
                </c:pt>
                <c:pt idx="8">
                  <c:v>45</c:v>
                </c:pt>
                <c:pt idx="9">
                  <c:v>72</c:v>
                </c:pt>
                <c:pt idx="10">
                  <c:v>81</c:v>
                </c:pt>
                <c:pt idx="11">
                  <c:v>114</c:v>
                </c:pt>
                <c:pt idx="12">
                  <c:v>156</c:v>
                </c:pt>
                <c:pt idx="13">
                  <c:v>189</c:v>
                </c:pt>
                <c:pt idx="14">
                  <c:v>174</c:v>
                </c:pt>
                <c:pt idx="15">
                  <c:v>83</c:v>
                </c:pt>
                <c:pt idx="16">
                  <c:v>29</c:v>
                </c:pt>
                <c:pt idx="1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C-45E2-90AE-B03953209501}"/>
            </c:ext>
          </c:extLst>
        </c:ser>
        <c:ser>
          <c:idx val="5"/>
          <c:order val="5"/>
          <c:tx>
            <c:strRef>
              <c:f>年齢別!$G$13:$G$15</c:f>
              <c:strCache>
                <c:ptCount val="3"/>
                <c:pt idx="0">
                  <c:v> - </c:v>
                </c:pt>
                <c:pt idx="1">
                  <c:v> - </c:v>
                </c:pt>
                <c:pt idx="2">
                  <c:v> -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年齢別!$A$16:$A$33</c:f>
              <c:strCache>
                <c:ptCount val="18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65～69</c:v>
                </c:pt>
                <c:pt idx="11">
                  <c:v>70～74</c:v>
                </c:pt>
                <c:pt idx="12">
                  <c:v>75～79</c:v>
                </c:pt>
                <c:pt idx="13">
                  <c:v>80～84</c:v>
                </c:pt>
                <c:pt idx="14">
                  <c:v>85～89</c:v>
                </c:pt>
                <c:pt idx="15">
                  <c:v>90～94</c:v>
                </c:pt>
                <c:pt idx="16">
                  <c:v>95～99</c:v>
                </c:pt>
                <c:pt idx="17">
                  <c:v>100歳以上</c:v>
                </c:pt>
              </c:strCache>
            </c:strRef>
          </c:cat>
          <c:val>
            <c:numRef>
              <c:f>年齢別!$G$16:$G$33</c:f>
              <c:numCache>
                <c:formatCode>_ * #\ ##0_ ;_ * \-#\ ##0_ ;_ * "-"_ ;_ @_ </c:formatCode>
                <c:ptCount val="18"/>
                <c:pt idx="0" formatCode="_ ##\ ##0_ ">
                  <c:v>5</c:v>
                </c:pt>
                <c:pt idx="1">
                  <c:v>0</c:v>
                </c:pt>
                <c:pt idx="2" formatCode="_ ##\ ##0_ ">
                  <c:v>2</c:v>
                </c:pt>
                <c:pt idx="3" formatCode="_ ##\ ##0_ ">
                  <c:v>7</c:v>
                </c:pt>
                <c:pt idx="4" formatCode="_ ##\ ##0_ ">
                  <c:v>3</c:v>
                </c:pt>
                <c:pt idx="5" formatCode="_ ##\ ##0_ ">
                  <c:v>12</c:v>
                </c:pt>
                <c:pt idx="6" formatCode="_ ##\ ##0_ ">
                  <c:v>15</c:v>
                </c:pt>
                <c:pt idx="7" formatCode="_ ##\ ##0_ ">
                  <c:v>42</c:v>
                </c:pt>
                <c:pt idx="8" formatCode="_ ##\ ##0_ ">
                  <c:v>26</c:v>
                </c:pt>
                <c:pt idx="9" formatCode="_ ##\ ##0_ ">
                  <c:v>37</c:v>
                </c:pt>
                <c:pt idx="10" formatCode="_ ##\ ##0_ ">
                  <c:v>52</c:v>
                </c:pt>
                <c:pt idx="11" formatCode="_ ##\ ##0_ ">
                  <c:v>75</c:v>
                </c:pt>
                <c:pt idx="12" formatCode="_ ##\ ##0_ ">
                  <c:v>102</c:v>
                </c:pt>
                <c:pt idx="13" formatCode="_ ##\ ##0_ ">
                  <c:v>134</c:v>
                </c:pt>
                <c:pt idx="14" formatCode="_ ##\ ##0_ ">
                  <c:v>110</c:v>
                </c:pt>
                <c:pt idx="15" formatCode="_ ##\ ##0_ ">
                  <c:v>71</c:v>
                </c:pt>
                <c:pt idx="16" formatCode="_ ##\ ##0_ ">
                  <c:v>31</c:v>
                </c:pt>
                <c:pt idx="17" formatCode="_ ##\ ##0_ 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2C-45E2-90AE-B03953209501}"/>
            </c:ext>
          </c:extLst>
        </c:ser>
        <c:ser>
          <c:idx val="6"/>
          <c:order val="6"/>
          <c:tx>
            <c:strRef>
              <c:f>年齢別!$H$13:$H$15</c:f>
              <c:strCache>
                <c:ptCount val="3"/>
                <c:pt idx="0">
                  <c:v>  4 </c:v>
                </c:pt>
                <c:pt idx="1">
                  <c:v> - </c:v>
                </c:pt>
                <c:pt idx="2">
                  <c:v> -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年齢別!$A$16:$A$33</c:f>
              <c:strCache>
                <c:ptCount val="18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65～69</c:v>
                </c:pt>
                <c:pt idx="11">
                  <c:v>70～74</c:v>
                </c:pt>
                <c:pt idx="12">
                  <c:v>75～79</c:v>
                </c:pt>
                <c:pt idx="13">
                  <c:v>80～84</c:v>
                </c:pt>
                <c:pt idx="14">
                  <c:v>85～89</c:v>
                </c:pt>
                <c:pt idx="15">
                  <c:v>90～94</c:v>
                </c:pt>
                <c:pt idx="16">
                  <c:v>95～99</c:v>
                </c:pt>
                <c:pt idx="17">
                  <c:v>100歳以上</c:v>
                </c:pt>
              </c:strCache>
            </c:strRef>
          </c:cat>
          <c:val>
            <c:numRef>
              <c:f>年齢別!$H$16:$H$33</c:f>
              <c:numCache>
                <c:formatCode>_ ##\ ##0_ </c:formatCode>
                <c:ptCount val="18"/>
                <c:pt idx="0">
                  <c:v>6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10</c:v>
                </c:pt>
                <c:pt idx="5">
                  <c:v>16</c:v>
                </c:pt>
                <c:pt idx="6">
                  <c:v>22</c:v>
                </c:pt>
                <c:pt idx="7">
                  <c:v>38</c:v>
                </c:pt>
                <c:pt idx="8">
                  <c:v>45</c:v>
                </c:pt>
                <c:pt idx="9">
                  <c:v>76</c:v>
                </c:pt>
                <c:pt idx="10">
                  <c:v>68</c:v>
                </c:pt>
                <c:pt idx="11">
                  <c:v>87</c:v>
                </c:pt>
                <c:pt idx="12">
                  <c:v>146</c:v>
                </c:pt>
                <c:pt idx="13">
                  <c:v>176</c:v>
                </c:pt>
                <c:pt idx="14">
                  <c:v>124</c:v>
                </c:pt>
                <c:pt idx="15">
                  <c:v>79</c:v>
                </c:pt>
                <c:pt idx="16">
                  <c:v>29</c:v>
                </c:pt>
                <c:pt idx="17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22C-45E2-90AE-B03953209501}"/>
            </c:ext>
          </c:extLst>
        </c:ser>
        <c:ser>
          <c:idx val="7"/>
          <c:order val="7"/>
          <c:tx>
            <c:strRef>
              <c:f>年齢別!$I$13:$I$15</c:f>
              <c:strCache>
                <c:ptCount val="3"/>
                <c:pt idx="0">
                  <c:v>  2 </c:v>
                </c:pt>
                <c:pt idx="1">
                  <c:v> - </c:v>
                </c:pt>
                <c:pt idx="2">
                  <c:v> - 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年齢別!$A$16:$A$33</c:f>
              <c:strCache>
                <c:ptCount val="18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65～69</c:v>
                </c:pt>
                <c:pt idx="11">
                  <c:v>70～74</c:v>
                </c:pt>
                <c:pt idx="12">
                  <c:v>75～79</c:v>
                </c:pt>
                <c:pt idx="13">
                  <c:v>80～84</c:v>
                </c:pt>
                <c:pt idx="14">
                  <c:v>85～89</c:v>
                </c:pt>
                <c:pt idx="15">
                  <c:v>90～94</c:v>
                </c:pt>
                <c:pt idx="16">
                  <c:v>95～99</c:v>
                </c:pt>
                <c:pt idx="17">
                  <c:v>100歳以上</c:v>
                </c:pt>
              </c:strCache>
            </c:strRef>
          </c:cat>
          <c:val>
            <c:numRef>
              <c:f>年齢別!$I$16:$I$33</c:f>
              <c:numCache>
                <c:formatCode>_ ##\ ##0_ </c:formatCode>
                <c:ptCount val="18"/>
                <c:pt idx="0">
                  <c:v>3</c:v>
                </c:pt>
                <c:pt idx="1">
                  <c:v>7</c:v>
                </c:pt>
                <c:pt idx="2">
                  <c:v>7</c:v>
                </c:pt>
                <c:pt idx="3">
                  <c:v>12</c:v>
                </c:pt>
                <c:pt idx="4">
                  <c:v>20</c:v>
                </c:pt>
                <c:pt idx="5">
                  <c:v>29</c:v>
                </c:pt>
                <c:pt idx="6">
                  <c:v>42</c:v>
                </c:pt>
                <c:pt idx="7">
                  <c:v>50</c:v>
                </c:pt>
                <c:pt idx="8">
                  <c:v>68</c:v>
                </c:pt>
                <c:pt idx="9">
                  <c:v>118</c:v>
                </c:pt>
                <c:pt idx="10">
                  <c:v>141</c:v>
                </c:pt>
                <c:pt idx="11">
                  <c:v>155</c:v>
                </c:pt>
                <c:pt idx="12">
                  <c:v>267</c:v>
                </c:pt>
                <c:pt idx="13">
                  <c:v>321</c:v>
                </c:pt>
                <c:pt idx="14">
                  <c:v>274</c:v>
                </c:pt>
                <c:pt idx="15">
                  <c:v>149</c:v>
                </c:pt>
                <c:pt idx="16">
                  <c:v>57</c:v>
                </c:pt>
                <c:pt idx="17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22C-45E2-90AE-B03953209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1554512"/>
        <c:axId val="621553552"/>
      </c:lineChart>
      <c:catAx>
        <c:axId val="62155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1553552"/>
        <c:crosses val="autoZero"/>
        <c:auto val="1"/>
        <c:lblAlgn val="ctr"/>
        <c:lblOffset val="100"/>
        <c:noMultiLvlLbl val="0"/>
      </c:catAx>
      <c:valAx>
        <c:axId val="62155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\ ##0_ ;_ * \-#\ ##0_ ;_ * &quot;-&quot;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155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BAFAFD-75CD-448F-A23E-CC124CF7A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46BC756-816F-46D4-8791-7F2A4F031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4B91E4-D216-4C24-B57B-30CDADA54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ADF0-3664-4B84-9677-1C09A25D29E0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A98706-B842-4098-B86D-C409DC54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697169-10EC-429C-96FC-7C6917A2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52FA-C263-4A56-9587-E3A251DEA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14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A5624-97AC-4989-A49E-7B2669B9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083313-3993-4330-A9B6-537D14C34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0D59CA-1E85-48D9-BA25-99463BCB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ADF0-3664-4B84-9677-1C09A25D29E0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E44D30-658C-4288-AC90-C8596931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85FA65-7C1E-46FD-BDDE-C7DA44D6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52FA-C263-4A56-9587-E3A251DEA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43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514E25F-8B6A-453F-9CE1-5468C59C3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E21A2F2-5F99-4B36-A2A4-0FF9C188D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7CD7B1-6D6A-4A6C-B1B1-60DB3CD6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ADF0-3664-4B84-9677-1C09A25D29E0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7BE9C7-4CB5-4338-BE8B-F5031082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E1DB42-8A80-4219-BCE4-F9CCF7F6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52FA-C263-4A56-9587-E3A251DEA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16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E672A8-9A14-463C-8D93-009CA496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C4D2BB-BE65-43E9-B97A-FDE7315E7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0F14E8-F672-407F-94F7-2C607DAAD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ADF0-3664-4B84-9677-1C09A25D29E0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D1A392-DCA4-407A-A1D1-6AC4A1A5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8A2576-C3F6-4A00-B115-CE7B0176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52FA-C263-4A56-9587-E3A251DEA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76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4D3219-A5CF-417F-A1C8-6D0D23E6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BA4B94-EC8F-40A8-BE1C-4528307FF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778C02-0695-448B-84F4-B7BBC23C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ADF0-3664-4B84-9677-1C09A25D29E0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1B5BD0-054F-4DCC-A7AA-9CB4538F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F6129A-6F95-48A1-A8C1-1AFEEA7E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52FA-C263-4A56-9587-E3A251DEA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16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DF6F7-9F42-4750-B7F6-F35F0C62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E181A0-BF88-4DD0-AFB9-6E0DD28EC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1BE64B-3CE2-4D62-8AD5-B8B1C941D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B13FA9-3449-44F6-BD24-06210ED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ADF0-3664-4B84-9677-1C09A25D29E0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D1EEE7-FC6B-461F-A83F-9E443822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794676-D5D9-46CA-89AE-C5465725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52FA-C263-4A56-9587-E3A251DEA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96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3188C-D326-419A-96B8-78CCE7FA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199D24-AC80-463E-9563-9B22A83E1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66546D-2F5A-4A66-805C-E9305DD18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77F9B8E-2D35-4214-AFD5-8A4B87683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69A0F77-B392-428C-903D-3ECFB11B0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31863DE-CE40-4F7C-9F44-9D211E0E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ADF0-3664-4B84-9677-1C09A25D29E0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7AB58A8-C904-44AE-8A10-B934110F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A2DAACE-DDDD-4883-A311-F9B63845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52FA-C263-4A56-9587-E3A251DEA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72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C8F10E-2FFF-45ED-A332-10B05207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817FE84-E049-4DF7-ACEF-BF55814B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ADF0-3664-4B84-9677-1C09A25D29E0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AFD043-6C3C-4D5E-9C33-B62BB736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722D33-C090-4883-8F64-3BD3F745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52FA-C263-4A56-9587-E3A251DEA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73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AD03ACC-AE5C-4730-A5D6-C457183C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ADF0-3664-4B84-9677-1C09A25D29E0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C18E6E4-5D92-4A02-AA8B-88093F8C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1FE6AD-FC78-4CA9-9FCF-7C147407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52FA-C263-4A56-9587-E3A251DEA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48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C0AEEF-8274-474D-A93B-02795D2E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D25BCC-A8F2-48A9-AE6A-494CD6396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6F9256-BF24-46A7-9408-00F4E4251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AFAE7C-3CC8-4E4D-9031-4F8EF2AB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ADF0-3664-4B84-9677-1C09A25D29E0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72331C-EE2B-41B2-864C-802E1074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03FAD6-F95B-404D-9A2C-C150EC20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52FA-C263-4A56-9587-E3A251DEA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3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F3311B-9F37-41C2-BBC7-8D84A618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4E2D986-3816-44A9-A8BB-65607406A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C310FB-7576-4443-B710-9993050EA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537EE2-6EFB-4D4C-A240-58A228B6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ADF0-3664-4B84-9677-1C09A25D29E0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FCD09C-8456-49BF-92E5-53D6D2C1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9D3182-648A-470F-9E90-95D75BBE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52FA-C263-4A56-9587-E3A251DEA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05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B9A53C3-C6E1-4C5A-809E-6ACDBCD5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2D458E-7253-4842-A78F-DDA9FD70E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E5C846-0550-4877-BF7A-C86973AB0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ADF0-3664-4B84-9677-1C09A25D29E0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14FF7D-26E8-4176-88F7-8D2983901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97B3DA-B4B9-4F09-9F5F-F6BCAAC6D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52FA-C263-4A56-9587-E3A251DEA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1D590CC-922D-F242-8EB0-243E8BD7EEC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786" y="5580458"/>
            <a:ext cx="899637" cy="122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1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5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</a:t>
            </a:r>
            <a:endParaRPr kumimoji="1" lang="ja-JP" altLang="en-US" sz="5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927648" y="4365104"/>
            <a:ext cx="6400800" cy="1752600"/>
          </a:xfrm>
        </p:spPr>
        <p:txBody>
          <a:bodyPr/>
          <a:lstStyle/>
          <a:p>
            <a:r>
              <a:rPr kumimoji="1" lang="ja-JP" altLang="en-US">
                <a:solidFill>
                  <a:schemeClr val="tx1">
                    <a:lumMod val="50000"/>
                    <a:lumOff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（一）全日本</a:t>
            </a:r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剣道連盟</a:t>
            </a:r>
            <a:endParaRPr kumimoji="1"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医・</a:t>
            </a:r>
            <a:r>
              <a:rPr lang="ja-JP" altLang="en-US">
                <a:solidFill>
                  <a:schemeClr val="tx1">
                    <a:lumMod val="50000"/>
                    <a:lumOff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科学委員会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2019/1</a:t>
            </a:r>
            <a:r>
              <a:rPr kumimoji="1" lang="ja-JP" altLang="en-US">
                <a:solidFill>
                  <a:schemeClr val="tx1">
                    <a:lumMod val="50000"/>
                    <a:lumOff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版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40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7F7B2C-25A6-44B4-BE2C-EAA96937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41"/>
            <a:ext cx="12216384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暑さ指数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(WBGT)</a:t>
            </a:r>
            <a:r>
              <a:rPr kumimoji="1"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応じた運動に関する注意事項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2A898E3-7AA4-4C89-9F81-55D6DFDDF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34" y="959668"/>
            <a:ext cx="9308915" cy="5559778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A0432A-7971-5446-81B5-9EB7CE1E3B88}"/>
              </a:ext>
            </a:extLst>
          </p:cNvPr>
          <p:cNvSpPr txBox="1"/>
          <p:nvPr/>
        </p:nvSpPr>
        <p:spPr>
          <a:xfrm>
            <a:off x="7422665" y="6519446"/>
            <a:ext cx="381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熱中症環境保健マニュア</a:t>
            </a:r>
            <a:r>
              <a:rPr kumimoji="1" lang="en-US" altLang="ja-JP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2018</a:t>
            </a:r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出典</a:t>
            </a:r>
            <a:endParaRPr kumimoji="1" lang="ja-JP" altLang="en-US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55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C373E-A54A-444E-8748-29FB2FFF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熱中症を起こしやすい要因とは？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4FA7720-D50B-428D-9548-C522DEF65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44" y="990059"/>
            <a:ext cx="7176912" cy="5532435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56A9DD-927C-B046-B80A-798DE6DD045C}"/>
              </a:ext>
            </a:extLst>
          </p:cNvPr>
          <p:cNvSpPr txBox="1"/>
          <p:nvPr/>
        </p:nvSpPr>
        <p:spPr>
          <a:xfrm>
            <a:off x="7422665" y="6519446"/>
            <a:ext cx="381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熱中症環境保健マニュア</a:t>
            </a:r>
            <a:r>
              <a:rPr kumimoji="1" lang="en-US" altLang="ja-JP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2018</a:t>
            </a:r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出典</a:t>
            </a:r>
            <a:endParaRPr kumimoji="1" lang="ja-JP" altLang="en-US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46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91E535-2E3F-4C18-83D0-B9FE98C6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熱中症が起こりやすい環境とは？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8596935-2222-4225-B48D-F7B6FE916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11" y="1079669"/>
            <a:ext cx="8353778" cy="5266267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A910F9-08C0-DD43-B9B5-FE172B149B80}"/>
              </a:ext>
            </a:extLst>
          </p:cNvPr>
          <p:cNvSpPr txBox="1"/>
          <p:nvPr/>
        </p:nvSpPr>
        <p:spPr>
          <a:xfrm>
            <a:off x="7422665" y="6519446"/>
            <a:ext cx="381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熱中症環境保健マニュア</a:t>
            </a:r>
            <a:r>
              <a:rPr kumimoji="1" lang="en-US" altLang="ja-JP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2018</a:t>
            </a:r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出典</a:t>
            </a:r>
            <a:endParaRPr kumimoji="1" lang="ja-JP" altLang="en-US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525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9B872D-F1AA-4A38-9105-90502060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55" y="-270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熱中症になりやすい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人は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？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FEE65DF-3C8C-40B6-9219-C84FF8BC6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6" y="1167723"/>
            <a:ext cx="8861777" cy="5192889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152B31-8E40-1444-8A10-BFF5CE1B894B}"/>
              </a:ext>
            </a:extLst>
          </p:cNvPr>
          <p:cNvSpPr txBox="1"/>
          <p:nvPr/>
        </p:nvSpPr>
        <p:spPr>
          <a:xfrm>
            <a:off x="7422665" y="6519446"/>
            <a:ext cx="381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熱中症環境保健マニュア</a:t>
            </a:r>
            <a:r>
              <a:rPr kumimoji="1" lang="en-US" altLang="ja-JP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2018</a:t>
            </a:r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出典</a:t>
            </a:r>
            <a:endParaRPr kumimoji="1" lang="ja-JP" altLang="en-US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905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5D49FE-76F8-4101-8C7E-62D3E5F3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7" y="1031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熱中症を疑うのはどんなとき？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E144B7E-51B6-4162-B4F3-3931981A9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32" y="1129340"/>
            <a:ext cx="8342489" cy="5277556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F34EE2-D6B7-CF41-8E18-E84311165250}"/>
              </a:ext>
            </a:extLst>
          </p:cNvPr>
          <p:cNvSpPr txBox="1"/>
          <p:nvPr/>
        </p:nvSpPr>
        <p:spPr>
          <a:xfrm>
            <a:off x="7422665" y="6519446"/>
            <a:ext cx="381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熱中症環境保健マニュア</a:t>
            </a:r>
            <a:r>
              <a:rPr kumimoji="1" lang="en-US" altLang="ja-JP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2018</a:t>
            </a:r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出典</a:t>
            </a:r>
            <a:endParaRPr kumimoji="1" lang="ja-JP" altLang="en-US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6454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6F135-E832-40A9-8B88-95EF9232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764"/>
            <a:ext cx="10515600" cy="122877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脱水による症状とは？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5E2CA1C-F4C1-49B5-8CF9-048244E57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88" y="926592"/>
            <a:ext cx="8181623" cy="5592854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82B6F8-CEA7-CC43-AA02-45A5B6A4B3BC}"/>
              </a:ext>
            </a:extLst>
          </p:cNvPr>
          <p:cNvSpPr txBox="1"/>
          <p:nvPr/>
        </p:nvSpPr>
        <p:spPr>
          <a:xfrm>
            <a:off x="4401313" y="6519446"/>
            <a:ext cx="6839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夏季のイベントにおける　熱中症対策ガイドライン</a:t>
            </a:r>
            <a:r>
              <a:rPr lang="en-US" altLang="ja-JP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2018</a:t>
            </a:r>
            <a:r>
              <a:rPr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（環境省）出典</a:t>
            </a:r>
            <a:endParaRPr lang="ja-JP" altLang="en-US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64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A3516AD8-4FA2-4D58-8437-9AC8C7858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" b="1521"/>
          <a:stretch/>
        </p:blipFill>
        <p:spPr>
          <a:xfrm>
            <a:off x="332509" y="1"/>
            <a:ext cx="10923277" cy="68580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9FBC0CB-A2EF-439D-AF11-1A17FD07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21" y="133002"/>
            <a:ext cx="7042265" cy="58189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熱中症の症状と重症度分類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45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0D67757-3583-4CFA-9698-05E78E55AE34}"/>
              </a:ext>
            </a:extLst>
          </p:cNvPr>
          <p:cNvSpPr/>
          <p:nvPr/>
        </p:nvSpPr>
        <p:spPr>
          <a:xfrm>
            <a:off x="3556000" y="1941689"/>
            <a:ext cx="2212622" cy="57573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D7AECAE-EC03-4008-B88B-A438F62CD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0" y="0"/>
            <a:ext cx="7134578" cy="6858000"/>
          </a:xfr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F51D31-D706-43DF-80D8-094AB81450F1}"/>
              </a:ext>
            </a:extLst>
          </p:cNvPr>
          <p:cNvSpPr/>
          <p:nvPr/>
        </p:nvSpPr>
        <p:spPr>
          <a:xfrm>
            <a:off x="2704988" y="1941689"/>
            <a:ext cx="2212622" cy="575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A547C8-DF96-47FC-9076-73B531899A2A}"/>
              </a:ext>
            </a:extLst>
          </p:cNvPr>
          <p:cNvSpPr txBox="1"/>
          <p:nvPr/>
        </p:nvSpPr>
        <p:spPr>
          <a:xfrm>
            <a:off x="7327393" y="529811"/>
            <a:ext cx="4864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呼びかけに正しく応えるかが重要！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C8F84A-FB2D-C746-95F6-E24E8BA5398E}"/>
              </a:ext>
            </a:extLst>
          </p:cNvPr>
          <p:cNvSpPr txBox="1"/>
          <p:nvPr/>
        </p:nvSpPr>
        <p:spPr>
          <a:xfrm>
            <a:off x="7422665" y="6519446"/>
            <a:ext cx="381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熱中症環境保健マニュア</a:t>
            </a:r>
            <a:r>
              <a:rPr kumimoji="1" lang="en-US" altLang="ja-JP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2018</a:t>
            </a:r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出典</a:t>
            </a:r>
            <a:endParaRPr kumimoji="1" lang="ja-JP" altLang="en-US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51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BA8D7F-79AA-4987-832B-9ADA83EB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8" y="145669"/>
            <a:ext cx="11740444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熱中症を疑ったら、まず何をすべき</a:t>
            </a:r>
            <a:r>
              <a:rPr kumimoji="1"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か？（１）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F2774E-B67E-4C88-8DD0-107154D4C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664" y="1877567"/>
            <a:ext cx="10435336" cy="4150247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涼しい環境への避難と安静</a:t>
            </a: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・クーラーの効いているところに移動</a:t>
            </a: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・風通しのよいところに移動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・安静にすること</a:t>
            </a:r>
          </a:p>
        </p:txBody>
      </p:sp>
    </p:spTree>
    <p:extLst>
      <p:ext uri="{BB962C8B-B14F-4D97-AF65-F5344CB8AC3E}">
        <p14:creationId xmlns:p14="http://schemas.microsoft.com/office/powerpoint/2010/main" val="730657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F1AD9F-34FB-4013-8A71-87DE32B6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5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熱中症を疑ったら、まず何をすべき</a:t>
            </a: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か？</a:t>
            </a:r>
            <a:b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２）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D76548-8D7C-4A79-BD43-BBC341C54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710620"/>
            <a:ext cx="10670257" cy="4802187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脱衣と冷却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・剣道具をはずす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・剣道着と袴の紐をゆるめる</a:t>
            </a: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頭は水平かやや挙上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・冷却（アイスパック、冷やしタオルなど）</a:t>
            </a: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（おでこ、くび、</a:t>
            </a: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わきの下、足の付け根など）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AFF3EAC-983B-4536-9069-B1014FE4F7B2}"/>
              </a:ext>
            </a:extLst>
          </p:cNvPr>
          <p:cNvSpPr/>
          <p:nvPr/>
        </p:nvSpPr>
        <p:spPr>
          <a:xfrm>
            <a:off x="3579926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043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5617D-0FB6-4E8F-BC66-7FA31D6A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熱中症のメカニズム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23EBA8B-22F1-421B-B828-FABAB473C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7" y="1320801"/>
            <a:ext cx="5350934" cy="5537199"/>
          </a:xfr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D0736B-97E3-4A06-81DF-F9BE74460896}"/>
              </a:ext>
            </a:extLst>
          </p:cNvPr>
          <p:cNvSpPr txBox="1"/>
          <p:nvPr/>
        </p:nvSpPr>
        <p:spPr>
          <a:xfrm>
            <a:off x="6971323" y="1938215"/>
            <a:ext cx="4720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熱中症は、からだの中に熱がたまり、体温が上昇する状態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AFEC918-9E86-41BD-AB09-EBD197D83779}"/>
              </a:ext>
            </a:extLst>
          </p:cNvPr>
          <p:cNvSpPr/>
          <p:nvPr/>
        </p:nvSpPr>
        <p:spPr>
          <a:xfrm>
            <a:off x="6971323" y="1789723"/>
            <a:ext cx="4720492" cy="1867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4BC347-F0A7-C24B-BF87-B372A2086AAB}"/>
              </a:ext>
            </a:extLst>
          </p:cNvPr>
          <p:cNvSpPr txBox="1"/>
          <p:nvPr/>
        </p:nvSpPr>
        <p:spPr>
          <a:xfrm>
            <a:off x="7422665" y="6519446"/>
            <a:ext cx="381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熱中症環境保健マニュア</a:t>
            </a:r>
            <a:r>
              <a:rPr kumimoji="1" lang="en-US" altLang="ja-JP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2018</a:t>
            </a:r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出典</a:t>
            </a:r>
            <a:endParaRPr kumimoji="1" lang="ja-JP" altLang="en-US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48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53DF7-F7E1-4CF5-A82A-321296AB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" y="109093"/>
            <a:ext cx="12033956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熱中症を疑ったら、まず何をすべき</a:t>
            </a: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か？</a:t>
            </a:r>
            <a:b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2688E7-966B-4429-A8E7-F744A55B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088" y="1691513"/>
            <a:ext cx="10244328" cy="4351338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水分・塩分の補給</a:t>
            </a: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１）経口補水液</a:t>
            </a: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２）スポーツドリンク</a:t>
            </a:r>
          </a:p>
          <a:p>
            <a:pPr marL="0" indent="0">
              <a:buNone/>
            </a:pP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救急車で医療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機関へ運ぶ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１）倒れた状況がわかる人が同伴する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610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229661-2625-45A9-86F7-5857BF43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熱中症を予防するためには？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0A6445-21C8-41B8-8AA5-5A4C89306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1685205"/>
            <a:ext cx="10515600" cy="4393142"/>
          </a:xfrm>
        </p:spPr>
        <p:txBody>
          <a:bodyPr>
            <a:noAutofit/>
          </a:bodyPr>
          <a:lstStyle/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稽古前に水分補給をすること</a:t>
            </a: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道場の風通しに注意をする</a:t>
            </a: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急に熱くなる日は要注意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徐々に稽古量を増やす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各人の体調に気を配ること</a:t>
            </a: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早めに休憩を入れること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こまめに水分補給をすること</a:t>
            </a: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0234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14E879-A463-43AB-AD3B-84EEF9EB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熱中症患者の救急搬送は急増中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E0D44FF-42E5-434F-BDEA-B292C6933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15" y="975360"/>
            <a:ext cx="8753969" cy="5544086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14710D4-A756-4245-A765-BD5098B2A1D2}"/>
              </a:ext>
            </a:extLst>
          </p:cNvPr>
          <p:cNvSpPr txBox="1"/>
          <p:nvPr/>
        </p:nvSpPr>
        <p:spPr>
          <a:xfrm>
            <a:off x="7422665" y="6519446"/>
            <a:ext cx="381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熱中症環境保健マニュア</a:t>
            </a:r>
            <a:r>
              <a:rPr kumimoji="1" lang="en-US" altLang="ja-JP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2018</a:t>
            </a:r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出典</a:t>
            </a:r>
            <a:endParaRPr kumimoji="1" lang="ja-JP" altLang="en-US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14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026E3-8B03-4C1A-B262-9F123BCB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熱中症入院は高齢者に多い！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165BA21-82F0-4D3D-958D-C31B55289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22" y="1325563"/>
            <a:ext cx="9471377" cy="5167312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2487CC-1648-E44E-BFD7-D16A2E8C8A55}"/>
              </a:ext>
            </a:extLst>
          </p:cNvPr>
          <p:cNvSpPr txBox="1"/>
          <p:nvPr/>
        </p:nvSpPr>
        <p:spPr>
          <a:xfrm>
            <a:off x="7422665" y="6519446"/>
            <a:ext cx="381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熱中症環境保健マニュア</a:t>
            </a:r>
            <a:r>
              <a:rPr kumimoji="1" lang="en-US" altLang="ja-JP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2018</a:t>
            </a:r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出典</a:t>
            </a:r>
            <a:endParaRPr kumimoji="1" lang="ja-JP" altLang="en-US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747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CC724-21CA-4509-B5B1-5B7748CE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35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熱中症死亡者は高齢者に多い</a:t>
            </a:r>
            <a:b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（過去</a:t>
            </a:r>
            <a:r>
              <a:rPr kumimoji="1"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年間）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90A56A68-4990-4EFC-9A3B-E99ECFF0E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986013"/>
              </p:ext>
            </p:extLst>
          </p:nvPr>
        </p:nvGraphicFramePr>
        <p:xfrm>
          <a:off x="838200" y="1513921"/>
          <a:ext cx="10515600" cy="435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62B2BF-699E-4D27-B51A-45FD4DAA41E7}"/>
              </a:ext>
            </a:extLst>
          </p:cNvPr>
          <p:cNvSpPr txBox="1"/>
          <p:nvPr/>
        </p:nvSpPr>
        <p:spPr>
          <a:xfrm>
            <a:off x="7861236" y="6488668"/>
            <a:ext cx="31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厚生労働省データより改変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7CD4F9-79FA-45CC-93EA-CE1C909717E5}"/>
              </a:ext>
            </a:extLst>
          </p:cNvPr>
          <p:cNvSpPr txBox="1"/>
          <p:nvPr/>
        </p:nvSpPr>
        <p:spPr>
          <a:xfrm>
            <a:off x="471876" y="2578382"/>
            <a:ext cx="461665" cy="19416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縦軸：人数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2F73B5-5B0B-4326-9CC3-7C026AD19C76}"/>
              </a:ext>
            </a:extLst>
          </p:cNvPr>
          <p:cNvSpPr txBox="1"/>
          <p:nvPr/>
        </p:nvSpPr>
        <p:spPr>
          <a:xfrm>
            <a:off x="9669563" y="5814179"/>
            <a:ext cx="198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横軸：年齢</a:t>
            </a:r>
          </a:p>
        </p:txBody>
      </p:sp>
    </p:spTree>
    <p:extLst>
      <p:ext uri="{BB962C8B-B14F-4D97-AF65-F5344CB8AC3E}">
        <p14:creationId xmlns:p14="http://schemas.microsoft.com/office/powerpoint/2010/main" val="270753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9E22D9-5D71-4449-88EE-5C6E9C57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熱中症入院は男性が多い！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C41B735-9659-4F51-9C0B-8A7597A9A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5" y="987552"/>
            <a:ext cx="8737729" cy="5531894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DE6C03-BB88-5941-B262-39C69454F10E}"/>
              </a:ext>
            </a:extLst>
          </p:cNvPr>
          <p:cNvSpPr txBox="1"/>
          <p:nvPr/>
        </p:nvSpPr>
        <p:spPr>
          <a:xfrm>
            <a:off x="7422665" y="6519446"/>
            <a:ext cx="381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熱中症環境保健マニュア</a:t>
            </a:r>
            <a:r>
              <a:rPr kumimoji="1" lang="en-US" altLang="ja-JP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2018</a:t>
            </a:r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出典</a:t>
            </a:r>
            <a:endParaRPr kumimoji="1" lang="ja-JP" altLang="en-US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77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06FD06E-69DE-4F05-965F-B02A8EFB2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1122228"/>
            <a:ext cx="10060111" cy="5458178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F3B2DA-8299-4BFE-9429-63D09FAA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14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最高気温・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WBGT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温度別熱中症患者発生率</a:t>
            </a:r>
            <a:b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（人／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万人／日）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A80B4B-B5D1-1647-8A9B-4517DCEB511D}"/>
              </a:ext>
            </a:extLst>
          </p:cNvPr>
          <p:cNvSpPr txBox="1"/>
          <p:nvPr/>
        </p:nvSpPr>
        <p:spPr>
          <a:xfrm>
            <a:off x="7422665" y="6519446"/>
            <a:ext cx="381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熱中症環境保健マニュア</a:t>
            </a:r>
            <a:r>
              <a:rPr kumimoji="1" lang="en-US" altLang="ja-JP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2018</a:t>
            </a:r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出典</a:t>
            </a:r>
            <a:endParaRPr kumimoji="1" lang="ja-JP" altLang="en-US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71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B8C73-1FD0-447B-A0F7-FE2B4F9E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暑さ指数の計算法</a:t>
            </a:r>
            <a:endParaRPr kumimoji="1" lang="ja-JP" altLang="en-US" sz="4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D340954A-38A6-4A96-9BF9-594706D35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78" y="1234438"/>
            <a:ext cx="9886244" cy="5271911"/>
          </a:xfr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543649-D088-8948-872F-AC8648585F9B}"/>
              </a:ext>
            </a:extLst>
          </p:cNvPr>
          <p:cNvSpPr txBox="1"/>
          <p:nvPr/>
        </p:nvSpPr>
        <p:spPr>
          <a:xfrm>
            <a:off x="7422665" y="6519446"/>
            <a:ext cx="381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熱中症環境保健マニュア</a:t>
            </a:r>
            <a:r>
              <a:rPr kumimoji="1" lang="en-US" altLang="ja-JP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2018</a:t>
            </a:r>
            <a:r>
              <a: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rPr>
              <a:t>出典</a:t>
            </a:r>
            <a:endParaRPr kumimoji="1" lang="ja-JP" altLang="en-US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81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45CFBF6-3564-4D49-B597-E22A4CE9A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8"/>
          <a:stretch/>
        </p:blipFill>
        <p:spPr>
          <a:xfrm>
            <a:off x="3986784" y="0"/>
            <a:ext cx="7235089" cy="6858000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28CDD6-2352-4E2A-BD45-B83DB6890333}"/>
              </a:ext>
            </a:extLst>
          </p:cNvPr>
          <p:cNvSpPr txBox="1"/>
          <p:nvPr/>
        </p:nvSpPr>
        <p:spPr>
          <a:xfrm>
            <a:off x="97536" y="469736"/>
            <a:ext cx="4096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暑さ指数</a:t>
            </a:r>
            <a:r>
              <a:rPr kumimoji="1" lang="en-US" altLang="ja-JP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(WBGT)</a:t>
            </a:r>
          </a:p>
          <a:p>
            <a:pPr algn="ctr"/>
            <a:r>
              <a:rPr kumimoji="1" lang="ja-JP" altLang="en-US" sz="4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endParaRPr kumimoji="1" lang="en-US" altLang="ja-JP" sz="4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4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気温</a:t>
            </a:r>
            <a:r>
              <a:rPr kumimoji="1" lang="en-US" altLang="ja-JP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､</a:t>
            </a:r>
            <a:r>
              <a:rPr kumimoji="1" lang="ja-JP" altLang="en-US" sz="4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湿度と</a:t>
            </a:r>
            <a:r>
              <a:rPr kumimoji="1"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の関係</a:t>
            </a:r>
          </a:p>
        </p:txBody>
      </p:sp>
    </p:spTree>
    <p:extLst>
      <p:ext uri="{BB962C8B-B14F-4D97-AF65-F5344CB8AC3E}">
        <p14:creationId xmlns:p14="http://schemas.microsoft.com/office/powerpoint/2010/main" val="298203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342</Words>
  <Application>Microsoft Macintosh PowerPoint</Application>
  <PresentationFormat>ワイド画面</PresentationFormat>
  <Paragraphs>71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MS Gothic</vt:lpstr>
      <vt:lpstr>MS Gothic</vt:lpstr>
      <vt:lpstr>游ゴシック</vt:lpstr>
      <vt:lpstr>游ゴシック Light</vt:lpstr>
      <vt:lpstr>Arial</vt:lpstr>
      <vt:lpstr>Office テーマ</vt:lpstr>
      <vt:lpstr>熱中症</vt:lpstr>
      <vt:lpstr>熱中症のメカニズム</vt:lpstr>
      <vt:lpstr>熱中症患者の救急搬送は急増中</vt:lpstr>
      <vt:lpstr>熱中症入院は高齢者に多い！</vt:lpstr>
      <vt:lpstr>熱中症死亡者は高齢者に多い （過去8年間）</vt:lpstr>
      <vt:lpstr>熱中症入院は男性が多い！</vt:lpstr>
      <vt:lpstr>最高気温・WBGT温度別熱中症患者発生率 （人／10万人／日）</vt:lpstr>
      <vt:lpstr>暑さ指数の計算法</vt:lpstr>
      <vt:lpstr>PowerPoint プレゼンテーション</vt:lpstr>
      <vt:lpstr>暑さ指数(WBGT)に応じた運動に関する注意事項</vt:lpstr>
      <vt:lpstr>熱中症を起こしやすい要因とは？</vt:lpstr>
      <vt:lpstr>熱中症が起こりやすい環境とは？</vt:lpstr>
      <vt:lpstr>熱中症になりやすい人は？</vt:lpstr>
      <vt:lpstr>熱中症を疑うのはどんなとき？</vt:lpstr>
      <vt:lpstr>脱水による症状とは？</vt:lpstr>
      <vt:lpstr>熱中症の症状と重症度分類</vt:lpstr>
      <vt:lpstr>PowerPoint プレゼンテーション</vt:lpstr>
      <vt:lpstr>熱中症を疑ったら、まず何をすべきか？（１）</vt:lpstr>
      <vt:lpstr>熱中症を疑ったら、まず何をすべきか？ （２）</vt:lpstr>
      <vt:lpstr>熱中症を疑ったら、まず何をすべきか？ （３）</vt:lpstr>
      <vt:lpstr>熱中症を予防するためには？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全剣連医・科学「熱中症」スライド1901</dc:title>
  <dc:subject/>
  <dc:creator/>
  <cp:keywords/>
  <dc:description/>
  <cp:lastModifiedBy>KENICHIROU MUTOU</cp:lastModifiedBy>
  <cp:revision>56</cp:revision>
  <dcterms:created xsi:type="dcterms:W3CDTF">2018-10-10T02:03:29Z</dcterms:created>
  <dcterms:modified xsi:type="dcterms:W3CDTF">2019-02-03T09:41:04Z</dcterms:modified>
  <cp:category/>
</cp:coreProperties>
</file>