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9" r:id="rId12"/>
    <p:sldId id="265" r:id="rId13"/>
    <p:sldId id="266" r:id="rId14"/>
    <p:sldId id="270" r:id="rId15"/>
    <p:sldId id="271" r:id="rId16"/>
    <p:sldId id="268" r:id="rId17"/>
    <p:sldId id="267" r:id="rId18"/>
    <p:sldId id="272" r:id="rId1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8HBEXpBH9XR8BczF4y3Efg==" hashData="QQFDWFhcLYU8AJTV1xUNFcMQJtdqo7gDaeiUiuZ2/NSPt2viXwK6xPFcD2gs1ZSo5nKnmJRnhPD0MkJDUC64jQ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0"/>
  </p:normalViewPr>
  <p:slideViewPr>
    <p:cSldViewPr>
      <p:cViewPr varScale="1">
        <p:scale>
          <a:sx n="99" d="100"/>
          <a:sy n="99" d="100"/>
        </p:scale>
        <p:origin x="52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3C487-EB91-422A-9C15-761A481F90A7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50F39-065F-4D66-9155-C113A6AFD8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983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E50F39-065F-4D66-9155-C113A6AFD88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297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50F39-065F-4D66-9155-C113A6AFD88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44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5E96-A5E1-49EE-8DB7-10EAADCB51C6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E7E4-C819-4226-B13E-A9CDC963DC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982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5E96-A5E1-49EE-8DB7-10EAADCB51C6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E7E4-C819-4226-B13E-A9CDC963DC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81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5E96-A5E1-49EE-8DB7-10EAADCB51C6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E7E4-C819-4226-B13E-A9CDC963DC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040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BAFAFD-75CD-448F-A23E-CC124CF7A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46BC756-816F-46D4-8791-7F2A4F031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4B91E4-D216-4C24-B57B-30CDADA54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DF0-3664-4B84-9677-1C09A25D29E0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A98706-B842-4098-B86D-C409DC549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697169-10EC-429C-96FC-7C6917A28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52FA-C263-4A56-9587-E3A251DEA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455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E672A8-9A14-463C-8D93-009CA4967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C4D2BB-BE65-43E9-B97A-FDE7315E7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0F14E8-F672-407F-94F7-2C607DAAD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DF0-3664-4B84-9677-1C09A25D29E0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D1A392-DCA4-407A-A1D1-6AC4A1A57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8A2576-C3F6-4A00-B115-CE7B0176C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52FA-C263-4A56-9587-E3A251DEA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218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4D3219-A5CF-417F-A1C8-6D0D23E6A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BA4B94-EC8F-40A8-BE1C-4528307FF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778C02-0695-448B-84F4-B7BBC23C6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DF0-3664-4B84-9677-1C09A25D29E0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1B5BD0-054F-4DCC-A7AA-9CB4538F1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F6129A-6F95-48A1-A8C1-1AFEEA7EB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52FA-C263-4A56-9587-E3A251DEA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641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5DF6F7-9F42-4750-B7F6-F35F0C62F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E181A0-BF88-4DD0-AFB9-6E0DD28ECB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1BE64B-3CE2-4D62-8AD5-B8B1C941D1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B13FA9-3449-44F6-BD24-06210EDE8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DF0-3664-4B84-9677-1C09A25D29E0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D1EEE7-FC6B-461F-A83F-9E4438224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794676-D5D9-46CA-89AE-C54657253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52FA-C263-4A56-9587-E3A251DEA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469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13188C-D326-419A-96B8-78CCE7FAD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199D24-AC80-463E-9563-9B22A83E1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466546D-2F5A-4A66-805C-E9305DD18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77F9B8E-2D35-4214-AFD5-8A4B87683A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69A0F77-B392-428C-903D-3ECFB11B02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31863DE-CE40-4F7C-9F44-9D211E0E3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DF0-3664-4B84-9677-1C09A25D29E0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AB58A8-C904-44AE-8A10-B934110F8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A2DAACE-DDDD-4883-A311-F9B63845F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52FA-C263-4A56-9587-E3A251DEA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6161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C8F10E-2FFF-45ED-A332-10B052074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817FE84-E049-4DF7-ACEF-BF55814BE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DF0-3664-4B84-9677-1C09A25D29E0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1AFD043-6C3C-4D5E-9C33-B62BB7361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6722D33-C090-4883-8F64-3BD3F745C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52FA-C263-4A56-9587-E3A251DEA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1123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AD03ACC-AE5C-4730-A5D6-C457183CF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DF0-3664-4B84-9677-1C09A25D29E0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C18E6E4-5D92-4A02-AA8B-88093F8CC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81FE6AD-FC78-4CA9-9FCF-7C147407F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52FA-C263-4A56-9587-E3A251DEA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0381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C0AEEF-8274-474D-A93B-02795D2EC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D25BCC-A8F2-48A9-AE6A-494CD6396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26F9256-BF24-46A7-9408-00F4E42518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AFAE7C-3CC8-4E4D-9031-4F8EF2AB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DF0-3664-4B84-9677-1C09A25D29E0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72331C-EE2B-41B2-864C-802E10746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03FAD6-F95B-404D-9A2C-C150EC206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52FA-C263-4A56-9587-E3A251DEA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52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5E96-A5E1-49EE-8DB7-10EAADCB51C6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E7E4-C819-4226-B13E-A9CDC963DC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698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3311B-9F37-41C2-BBC7-8D84A6180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4E2D986-3816-44A9-A8BB-65607406A7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C310FB-7576-4443-B710-9993050EA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537EE2-6EFB-4D4C-A240-58A228B61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DF0-3664-4B84-9677-1C09A25D29E0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8FCD09C-8456-49BF-92E5-53D6D2C11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9D3182-648A-470F-9E90-95D75BBE7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52FA-C263-4A56-9587-E3A251DEA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553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AA5624-97AC-4989-A49E-7B2669B94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F083313-3993-4330-A9B6-537D14C34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0D59CA-1E85-48D9-BA25-99463BCBA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DF0-3664-4B84-9677-1C09A25D29E0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E44D30-658C-4288-AC90-C8596931F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85FA65-7C1E-46FD-BDDE-C7DA44D6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52FA-C263-4A56-9587-E3A251DEA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0345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514E25F-8B6A-453F-9CE1-5468C59C3F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21A2F2-5F99-4B36-A2A4-0FF9C188D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7CD7B1-6D6A-4A6C-B1B1-60DB3CD6A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DF0-3664-4B84-9677-1C09A25D29E0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7BE9C7-4CB5-4338-BE8B-F50310829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E1DB42-8A80-4219-BCE4-F9CCF7F66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52FA-C263-4A56-9587-E3A251DEA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597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5E96-A5E1-49EE-8DB7-10EAADCB51C6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E7E4-C819-4226-B13E-A9CDC963DC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06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5E96-A5E1-49EE-8DB7-10EAADCB51C6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E7E4-C819-4226-B13E-A9CDC963DC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485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5E96-A5E1-49EE-8DB7-10EAADCB51C6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E7E4-C819-4226-B13E-A9CDC963DC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084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5E96-A5E1-49EE-8DB7-10EAADCB51C6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E7E4-C819-4226-B13E-A9CDC963DC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432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5E96-A5E1-49EE-8DB7-10EAADCB51C6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E7E4-C819-4226-B13E-A9CDC963DC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042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5E96-A5E1-49EE-8DB7-10EAADCB51C6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E7E4-C819-4226-B13E-A9CDC963DC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99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5E96-A5E1-49EE-8DB7-10EAADCB51C6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E7E4-C819-4226-B13E-A9CDC963DC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62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A5E96-A5E1-49EE-8DB7-10EAADCB51C6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AE7E4-C819-4226-B13E-A9CDC963DCC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BAD21E2A-575C-DF44-907A-58BAE2AF53B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786" y="5580458"/>
            <a:ext cx="899637" cy="12287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1260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B9A53C3-C6E1-4C5A-809E-6ACDBCD5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2D458E-7253-4842-A78F-DDA9FD70E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E5C846-0550-4877-BF7A-C86973AB08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9ADF0-3664-4B84-9677-1C09A25D29E0}" type="datetimeFigureOut">
              <a:rPr kumimoji="1" lang="ja-JP" altLang="en-US" smtClean="0"/>
              <a:t>2019/2/3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14FF7D-26E8-4176-88F7-8D2983901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97B3DA-B4B9-4F09-9F5F-F6BCAAC6D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752FA-C263-4A56-9587-E3A251DEA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1D590CC-922D-F242-8EB0-243E8BD7EEC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786" y="5580458"/>
            <a:ext cx="899637" cy="12287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04843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5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頭部を打撲した場合の</a:t>
            </a:r>
            <a:br>
              <a:rPr lang="en-US" altLang="ja-JP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5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処置と対策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927648" y="4365104"/>
            <a:ext cx="6400800" cy="1752600"/>
          </a:xfrm>
        </p:spPr>
        <p:txBody>
          <a:bodyPr/>
          <a:lstStyle/>
          <a:p>
            <a:r>
              <a:rPr kumimoji="1" lang="ja-JP" altLang="en-US">
                <a:solidFill>
                  <a:schemeClr val="tx1">
                    <a:lumMod val="50000"/>
                    <a:lumOff val="50000"/>
                  </a:schemeClr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（一）全日本</a:t>
            </a:r>
            <a:r>
              <a:rPr kumimoji="1" lang="ja-JP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剣道連盟</a:t>
            </a:r>
            <a:endParaRPr kumimoji="1" lang="en-US" altLang="ja-JP" dirty="0">
              <a:solidFill>
                <a:schemeClr val="tx1">
                  <a:lumMod val="50000"/>
                  <a:lumOff val="50000"/>
                </a:schemeClr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医・</a:t>
            </a:r>
            <a:r>
              <a:rPr lang="ja-JP" altLang="en-US">
                <a:solidFill>
                  <a:schemeClr val="tx1">
                    <a:lumMod val="50000"/>
                    <a:lumOff val="50000"/>
                  </a:schemeClr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科学委員会</a:t>
            </a:r>
            <a:endParaRPr lang="en-US" altLang="ja-JP" dirty="0">
              <a:solidFill>
                <a:schemeClr val="tx1">
                  <a:lumMod val="50000"/>
                  <a:lumOff val="50000"/>
                </a:schemeClr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kumimoji="1"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2019/1</a:t>
            </a:r>
            <a:r>
              <a:rPr kumimoji="1" lang="ja-JP" altLang="en-US">
                <a:solidFill>
                  <a:schemeClr val="tx1">
                    <a:lumMod val="50000"/>
                    <a:lumOff val="50000"/>
                  </a:schemeClr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版</a:t>
            </a:r>
            <a:endParaRPr kumimoji="1"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4887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kendo.or.jp/kendo/medicine/images/5-0-fig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548" y="1518612"/>
            <a:ext cx="8424936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1440160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頭部を打撲した際には、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頸髄・頸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椎損傷にも注意をする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必要あり！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912986" y="6442149"/>
            <a:ext cx="4104456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dirty="0"/>
              <a:t>引用元：「剣道医学</a:t>
            </a:r>
            <a:r>
              <a:rPr lang="en-US" altLang="ja-JP" dirty="0"/>
              <a:t>Q&amp;A</a:t>
            </a:r>
            <a:r>
              <a:rPr lang="ja-JP" altLang="en-US" dirty="0"/>
              <a:t>」朝日茂樹</a:t>
            </a:r>
          </a:p>
        </p:txBody>
      </p:sp>
    </p:spTree>
    <p:extLst>
      <p:ext uri="{BB962C8B-B14F-4D97-AF65-F5344CB8AC3E}">
        <p14:creationId xmlns:p14="http://schemas.microsoft.com/office/powerpoint/2010/main" val="1560176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66990"/>
            <a:ext cx="10972800" cy="11430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救急車の要請が必要な場合とは？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71464" y="1382147"/>
            <a:ext cx="9553535" cy="4997152"/>
          </a:xfrm>
        </p:spPr>
        <p:txBody>
          <a:bodyPr>
            <a:no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首のうしろに激しい痛みがある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→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頸椎損傷、外傷性くも膜下出血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視線が合わない、動かす指を追視できない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→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脳神経障害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意識が混濁していく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→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脳挫傷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両手・指に力が入りにくい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→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頸髄損傷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頭痛・おう吐がある（脳圧亢進症状）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　　　　　　　　</a:t>
            </a:r>
            <a:endParaRPr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977900" y="-25203793"/>
            <a:ext cx="8862516" cy="16090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ja-JP" altLang="en-US" sz="58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頸部に激しい痛みあり→頸椎損傷</a:t>
            </a:r>
            <a:endParaRPr lang="en-US" altLang="ja-JP" sz="58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lvl="0">
              <a:spcBef>
                <a:spcPct val="20000"/>
              </a:spcBef>
            </a:pPr>
            <a:r>
              <a:rPr lang="ja-JP" altLang="en-US" sz="58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　　　　　　　　外傷性くも膜下出血</a:t>
            </a:r>
            <a:endParaRPr lang="en-US" altLang="ja-JP" sz="58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ja-JP" altLang="en-US" sz="58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視線が合わない、動かす指を追えない</a:t>
            </a:r>
            <a:endParaRPr lang="en-US" altLang="ja-JP" sz="58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lvl="0">
              <a:spcBef>
                <a:spcPct val="20000"/>
              </a:spcBef>
            </a:pPr>
            <a:r>
              <a:rPr lang="ja-JP" altLang="en-US" sz="58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　　　　　　→脳神経障害</a:t>
            </a:r>
            <a:endParaRPr lang="en-US" altLang="ja-JP" sz="58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ja-JP" altLang="en-US" sz="58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意識が混濁していく→脳挫傷</a:t>
            </a:r>
            <a:endParaRPr lang="en-US" altLang="ja-JP" sz="58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ja-JP" altLang="en-US" sz="58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両手・指に力が入りにくい→頸髄損傷</a:t>
            </a:r>
            <a:endParaRPr lang="en-US" altLang="ja-JP" sz="58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ja-JP" altLang="en-US" sz="58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けいれん</a:t>
            </a:r>
            <a:endParaRPr lang="en-US" altLang="ja-JP" sz="58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ja-JP" altLang="en-US" sz="58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普段と違う行動</a:t>
            </a:r>
            <a:endParaRPr lang="en-US" altLang="ja-JP" sz="58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ja-JP" altLang="en-US" sz="58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ものが二重にみえる</a:t>
            </a:r>
            <a:endParaRPr lang="en-US" altLang="ja-JP" sz="58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ja-JP" sz="32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lvl="0">
              <a:spcBef>
                <a:spcPct val="20000"/>
              </a:spcBef>
            </a:pPr>
            <a:r>
              <a:rPr lang="ja-JP" altLang="en-US" sz="32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　　　　　　</a:t>
            </a:r>
            <a:endParaRPr lang="en-US" altLang="ja-JP" sz="32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2292" name="Picture 4" descr="http://www.fancyparts.com/fancyparts/cg/hospital/hospital/hospital_101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833" y="5293424"/>
            <a:ext cx="196916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97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救急車が来るまでの処置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03512" y="1772816"/>
            <a:ext cx="8856984" cy="3701008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頭を大きく動かさずに面をはずす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胴・垂れ・袴のひもをゆるめ、呼吸しやすくする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頭部をやや高い状態に保ち、横向きにしながら、吐物で窒息しないように注意する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本人の意識がもうろうとしている場合には、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本人情報を集め、救急車に同乗する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173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意識がないときに取るべき姿勢</a:t>
            </a:r>
            <a:b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（昏睡体位）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26" name="Picture 2" descr="http://www.secom.co.jp/otona/bouhan/img/img_visual_no9_1108_0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755" y="1988840"/>
            <a:ext cx="8808489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6823141" y="6429002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（</a:t>
            </a:r>
            <a:r>
              <a:rPr lang="en-US" altLang="ja-JP" dirty="0"/>
              <a:t>SECOM </a:t>
            </a:r>
            <a:r>
              <a:rPr lang="ja-JP" altLang="en-US" dirty="0"/>
              <a:t>大人の安心倶楽部より引用）</a:t>
            </a:r>
          </a:p>
        </p:txBody>
      </p:sp>
    </p:spTree>
    <p:extLst>
      <p:ext uri="{BB962C8B-B14F-4D97-AF65-F5344CB8AC3E}">
        <p14:creationId xmlns:p14="http://schemas.microsoft.com/office/powerpoint/2010/main" val="1329959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209800" y="1700809"/>
            <a:ext cx="7772400" cy="1470025"/>
          </a:xfrm>
        </p:spPr>
        <p:txBody>
          <a:bodyPr/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頭部打撲後に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起こりうること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2567608" y="4221088"/>
            <a:ext cx="7344816" cy="1752600"/>
          </a:xfrm>
        </p:spPr>
        <p:txBody>
          <a:bodyPr>
            <a:noAutofit/>
          </a:bodyPr>
          <a:lstStyle/>
          <a:p>
            <a:pPr algn="l"/>
            <a:r>
              <a:rPr lang="en-US" altLang="ja-JP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セカンドインパクト症候群</a:t>
            </a:r>
            <a:endParaRPr lang="en-US" altLang="ja-JP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en-US" altLang="ja-JP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低髄圧症候群</a:t>
            </a:r>
          </a:p>
        </p:txBody>
      </p:sp>
    </p:spTree>
    <p:extLst>
      <p:ext uri="{BB962C8B-B14F-4D97-AF65-F5344CB8AC3E}">
        <p14:creationId xmlns:p14="http://schemas.microsoft.com/office/powerpoint/2010/main" val="3586668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セカンド・インパクト症候群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1419862" y="1772816"/>
            <a:ext cx="9352275" cy="3556991"/>
          </a:xfrm>
        </p:spPr>
        <p:txBody>
          <a:bodyPr>
            <a:no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脳震盪（のうしんとう）を生じた後、短期間に         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度目の衝撃を受けることで、脳に重大な損傷が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生じ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、重篤となること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致死率：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50 %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とも言われる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学童では、受傷後から頭痛や嘔吐などが続く　  のが特徴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予防：脳震盪を起こしたら、安静にする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ラグビー：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週間出場禁止</a:t>
            </a:r>
          </a:p>
        </p:txBody>
      </p:sp>
    </p:spTree>
    <p:extLst>
      <p:ext uri="{BB962C8B-B14F-4D97-AF65-F5344CB8AC3E}">
        <p14:creationId xmlns:p14="http://schemas.microsoft.com/office/powerpoint/2010/main" val="996786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頭部打撲後に頭痛が続くとき？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7271" y="1431479"/>
            <a:ext cx="9856966" cy="51495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ja-JP" altLang="en-US" sz="36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→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低髄液圧症候群を疑う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en-US" altLang="ja-JP" sz="17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診断基準：</a:t>
            </a:r>
            <a:endParaRPr kumimoji="1" lang="en-US" altLang="ja-JP" sz="3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5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前提</a:t>
            </a:r>
            <a:r>
              <a:rPr lang="en-US" altLang="ja-JP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35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　</a:t>
            </a:r>
            <a:r>
              <a:rPr lang="en-US" altLang="ja-JP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35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r>
              <a:rPr lang="ja-JP" altLang="en-US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起立性頭痛</a:t>
            </a:r>
            <a:endParaRPr lang="en-US" altLang="ja-JP" sz="3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  <a:r>
              <a:rPr kumimoji="1" lang="ja-JP" altLang="en-US" sz="35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35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r>
              <a:rPr kumimoji="1" lang="ja-JP" altLang="en-US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体位による症状の変化</a:t>
            </a:r>
            <a:endParaRPr kumimoji="1" lang="en-US" altLang="ja-JP" sz="3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大基準</a:t>
            </a:r>
            <a:r>
              <a:rPr lang="ja-JP" altLang="en-US" sz="35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  </a:t>
            </a:r>
            <a:r>
              <a:rPr lang="en-US" altLang="ja-JP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35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r>
              <a:rPr lang="ja-JP" altLang="en-US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造影</a:t>
            </a:r>
            <a:r>
              <a:rPr lang="en-US" altLang="ja-JP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MRI</a:t>
            </a:r>
            <a:r>
              <a:rPr lang="ja-JP" altLang="en-US" sz="35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で硬</a:t>
            </a:r>
            <a:r>
              <a:rPr lang="ja-JP" altLang="en-US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膜肥厚</a:t>
            </a:r>
            <a:endParaRPr lang="en-US" altLang="ja-JP" sz="3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  <a:r>
              <a:rPr lang="ja-JP" altLang="en-US" sz="35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35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r>
              <a:rPr kumimoji="1" lang="ja-JP" altLang="en-US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腰椎穿刺で低髄液圧</a:t>
            </a:r>
            <a:endParaRPr kumimoji="1" lang="en-US" altLang="ja-JP" sz="3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  <a:r>
              <a:rPr lang="ja-JP" altLang="en-US" sz="35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35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r>
              <a:rPr lang="ja-JP" altLang="en-US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髄液漏出を示す画像所見</a:t>
            </a:r>
            <a:endParaRPr lang="en-US" altLang="ja-JP" sz="3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1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（前提項目</a:t>
            </a:r>
            <a:r>
              <a:rPr kumimoji="1" lang="en-US" altLang="ja-JP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kumimoji="1" lang="ja-JP" altLang="en-US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項目）＋（大基準１項目</a:t>
            </a:r>
            <a:r>
              <a:rPr kumimoji="1" lang="ja-JP" altLang="en-US" sz="35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以上）</a:t>
            </a:r>
            <a:endParaRPr kumimoji="1" lang="en-US" altLang="ja-JP" sz="3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r">
              <a:buNone/>
            </a:pPr>
            <a:br>
              <a:rPr lang="en-US" altLang="ja-JP" sz="1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35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3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脳神経外傷学会）</a:t>
            </a:r>
            <a:endParaRPr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26" name="Picture 2" descr="https://www.ypch.gr.jp/department/neurosurgery/images/topics07_image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2112689"/>
            <a:ext cx="3059321" cy="328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C84539-F638-482C-B966-70024585D8A1}"/>
              </a:ext>
            </a:extLst>
          </p:cNvPr>
          <p:cNvSpPr txBox="1"/>
          <p:nvPr/>
        </p:nvSpPr>
        <p:spPr>
          <a:xfrm>
            <a:off x="3589997" y="6441405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図は</a:t>
            </a:r>
            <a:r>
              <a:rPr lang="en-US" altLang="ja-JP" dirty="0"/>
              <a:t>http://www.ypch.gr.jp/department/neurosurgery/topics07.html</a:t>
            </a:r>
            <a:r>
              <a:rPr lang="ja-JP" altLang="en-US" dirty="0"/>
              <a:t>より引用</a:t>
            </a:r>
          </a:p>
        </p:txBody>
      </p:sp>
    </p:spTree>
    <p:extLst>
      <p:ext uri="{BB962C8B-B14F-4D97-AF65-F5344CB8AC3E}">
        <p14:creationId xmlns:p14="http://schemas.microsoft.com/office/powerpoint/2010/main" val="3273917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281808" y="980729"/>
            <a:ext cx="7772400" cy="1470025"/>
          </a:xfrm>
        </p:spPr>
        <p:txBody>
          <a:bodyPr/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頭部を打撲した場合の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処置と対策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3143439" y="3746986"/>
            <a:ext cx="6400800" cy="1752600"/>
          </a:xfrm>
        </p:spPr>
        <p:txBody>
          <a:bodyPr>
            <a:noAutofit/>
          </a:bodyPr>
          <a:lstStyle/>
          <a:p>
            <a:r>
              <a:rPr lang="ja-JP" altLang="en-US" sz="4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重症な病態を早く発見し、</a:t>
            </a:r>
            <a:endParaRPr lang="en-US" altLang="ja-JP" sz="4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4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適切な対応をすること</a:t>
            </a:r>
          </a:p>
        </p:txBody>
      </p:sp>
      <p:sp>
        <p:nvSpPr>
          <p:cNvPr id="6" name="下矢印 5"/>
          <p:cNvSpPr/>
          <p:nvPr/>
        </p:nvSpPr>
        <p:spPr>
          <a:xfrm>
            <a:off x="5591944" y="2780928"/>
            <a:ext cx="115212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026" name="Picture 2" descr="https://www.cca.edu/sites/default/files/styles/949x800/public/images/2012/04/ambulance_van_with_red_cross_symbol_0515-1005-3104-3359_smu_2.jpg?itok=iOmLs8J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5455051"/>
            <a:ext cx="2191094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466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kendo.or.jp/kendo/medicine/images/5-0-fig0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00" b="6342"/>
          <a:stretch/>
        </p:blipFill>
        <p:spPr bwMode="auto">
          <a:xfrm>
            <a:off x="1847528" y="2560638"/>
            <a:ext cx="8218406" cy="4022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脳震盪</a:t>
            </a: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（のうしんとう）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とは？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頭部の直接あるいは間接的な打撲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ctr">
              <a:buNone/>
            </a:pP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振動により起こる脳の</a:t>
            </a:r>
            <a:r>
              <a: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機能障害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71502" y="648866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引用：剣道医学</a:t>
            </a:r>
            <a:r>
              <a:rPr lang="en-US" altLang="ja-JP" dirty="0"/>
              <a:t>Q&amp;A</a:t>
            </a:r>
            <a:r>
              <a:rPr lang="ja-JP" altLang="en-US" dirty="0"/>
              <a:t>　朝日茂樹</a:t>
            </a:r>
          </a:p>
        </p:txBody>
      </p:sp>
    </p:spTree>
    <p:extLst>
      <p:ext uri="{BB962C8B-B14F-4D97-AF65-F5344CB8AC3E}">
        <p14:creationId xmlns:p14="http://schemas.microsoft.com/office/powerpoint/2010/main" val="2681632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27664"/>
            <a:ext cx="11582400" cy="1143000"/>
          </a:xfrm>
        </p:spPr>
        <p:txBody>
          <a:bodyPr>
            <a:normAutofit/>
          </a:bodyPr>
          <a:lstStyle/>
          <a:p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脳震盪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3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のうしんとう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脳が揺さぶられる状態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050" name="Picture 2" descr="http://www.moveforwardpt.com/image.axd?id=3246dcf3-c76e-4eea-9324-f295f496e040&amp;t=6347578914816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1340768"/>
            <a:ext cx="8280920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1F8A40-5C5D-4A31-89C4-B9B8ADE60203}"/>
              </a:ext>
            </a:extLst>
          </p:cNvPr>
          <p:cNvSpPr txBox="1"/>
          <p:nvPr/>
        </p:nvSpPr>
        <p:spPr>
          <a:xfrm>
            <a:off x="2236533" y="6523440"/>
            <a:ext cx="8856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/>
              <a:t>引用元：</a:t>
            </a:r>
            <a:r>
              <a:rPr lang="en-US" altLang="ja-JP" sz="1400" dirty="0"/>
              <a:t>https://hearinghealthmatters.org/theaudiologycondition/2016/concussion-condition-audiology-awareness/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60604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1540871"/>
          </a:xfrm>
        </p:spPr>
        <p:txBody>
          <a:bodyPr>
            <a:normAutofit/>
          </a:bodyPr>
          <a:lstStyle/>
          <a:p>
            <a:r>
              <a: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脳震盪</a:t>
            </a:r>
            <a:r>
              <a:rPr kumimoji="1" lang="ja-JP" altLang="en-US" sz="3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（のうしんとう）</a:t>
            </a:r>
            <a:r>
              <a: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を疑う</a:t>
            </a:r>
            <a:b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場合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35560" y="2010544"/>
            <a:ext cx="8496944" cy="283691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頭痛などの症状（自覚症状）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42950" indent="-742950">
              <a:buFont typeface="+mj-lt"/>
              <a:buAutoNum type="arabicPeriod"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ふらつきなどの所見（理学的所見）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42950" indent="-742950">
              <a:buFont typeface="+mj-lt"/>
              <a:buAutoNum type="arabicPeriod"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意識消失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42950" indent="-742950">
              <a:buFont typeface="+mj-lt"/>
              <a:buAutoNum type="arabicPeriod"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性格や感情の変化</a:t>
            </a:r>
          </a:p>
        </p:txBody>
      </p:sp>
      <p:pic>
        <p:nvPicPr>
          <p:cNvPr id="3074" name="Picture 2" descr="http://www.hnhd-jinji.com/wp-content/uploads/2015/06/question-m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97" y="4365105"/>
            <a:ext cx="3358381" cy="2508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101502" y="5019159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以上のいずれか一つが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ある場合</a:t>
            </a:r>
          </a:p>
        </p:txBody>
      </p:sp>
    </p:spTree>
    <p:extLst>
      <p:ext uri="{BB962C8B-B14F-4D97-AF65-F5344CB8AC3E}">
        <p14:creationId xmlns:p14="http://schemas.microsoft.com/office/powerpoint/2010/main" val="392947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82154"/>
          </a:xfrm>
        </p:spPr>
        <p:txBody>
          <a:bodyPr>
            <a:noAutofit/>
          </a:bodyPr>
          <a:lstStyle/>
          <a:p>
            <a:r>
              <a: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脳震盪</a:t>
            </a:r>
            <a:r>
              <a:rPr kumimoji="1" lang="ja-JP" altLang="en-US" sz="3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（のうしんとう）</a:t>
            </a:r>
            <a:r>
              <a: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を疑う</a:t>
            </a:r>
            <a:b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自覚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症状とは？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2207568" y="2057399"/>
            <a:ext cx="8229600" cy="4525963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頭痛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めまい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ぼんやりする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吐き気・おう吐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記憶がない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感情の変化（いらいらする・・・）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439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7488" y="188640"/>
            <a:ext cx="9217024" cy="1584176"/>
          </a:xfrm>
        </p:spPr>
        <p:txBody>
          <a:bodyPr>
            <a:no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見当識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（けんとうしき）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記憶障害の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見分け方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47528" y="2248273"/>
            <a:ext cx="8229600" cy="2836912"/>
          </a:xfrm>
        </p:spPr>
        <p:txBody>
          <a:bodyPr/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今日は何月何日ですか？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（時間）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ここはどこですか？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場所）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自分のチーム名は何ですか？（記憶）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あなたの名前は？（記憶）</a:t>
            </a:r>
          </a:p>
        </p:txBody>
      </p:sp>
      <p:pic>
        <p:nvPicPr>
          <p:cNvPr id="6146" name="Picture 2" descr="http://www.kidneyhospitalchina.org/uploads/allimg/140323/4-140323193043F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176" y="4484605"/>
            <a:ext cx="2880320" cy="2328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04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at-n.net/wp-content/uploads/2015/06/141110b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972" y="1034742"/>
            <a:ext cx="5122912" cy="5716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7408" y="141209"/>
            <a:ext cx="10657184" cy="1143000"/>
          </a:xfrm>
        </p:spPr>
        <p:txBody>
          <a:bodyPr>
            <a:no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バランステスト（ふらつきがある場合）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CFAEA3-C09B-43EA-B597-D1B04C5017CB}"/>
              </a:ext>
            </a:extLst>
          </p:cNvPr>
          <p:cNvSpPr txBox="1"/>
          <p:nvPr/>
        </p:nvSpPr>
        <p:spPr>
          <a:xfrm>
            <a:off x="7700925" y="5828347"/>
            <a:ext cx="3203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引用元：</a:t>
            </a:r>
            <a:r>
              <a:rPr lang="en-US" altLang="ja-JP" dirty="0"/>
              <a:t>http://tenmei.cocolog-nifty.com/matcha/2014/11/post-825f-4.html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3300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52898"/>
          </a:xfrm>
        </p:spPr>
        <p:txBody>
          <a:bodyPr>
            <a:no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脳震盪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（のうしんとう）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強く疑われたら？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81200" y="1743888"/>
            <a:ext cx="8507338" cy="254888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試合の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中止を勧告する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42950" indent="-742950">
              <a:buFont typeface="+mj-lt"/>
              <a:buAutoNum type="arabicPeriod"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医師の診察を勧める→脳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CT, MRI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検査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時間の経過観察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42950" indent="-742950">
              <a:buFont typeface="+mj-lt"/>
              <a:buAutoNum type="arabicPeriod"/>
            </a:pPr>
            <a:endParaRPr lang="ja-JP" altLang="en-US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9218" name="Picture 2" descr="http://4.bp.blogspot.com/-4AzEj809GsY/Ub_ElBkikmI/AAAAAAAACVk/My2YsiiLrBg/s1600/red-car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88" y="3140968"/>
            <a:ext cx="360045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下矢印 3"/>
          <p:cNvSpPr/>
          <p:nvPr/>
        </p:nvSpPr>
        <p:spPr>
          <a:xfrm>
            <a:off x="4295800" y="3789040"/>
            <a:ext cx="93610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37633" y="4770378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疑わしいときは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専門医に受診を！</a:t>
            </a:r>
          </a:p>
        </p:txBody>
      </p:sp>
    </p:spTree>
    <p:extLst>
      <p:ext uri="{BB962C8B-B14F-4D97-AF65-F5344CB8AC3E}">
        <p14:creationId xmlns:p14="http://schemas.microsoft.com/office/powerpoint/2010/main" val="190166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christyricepm.com/files/2014/02/ok-button-md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654" y="4252053"/>
            <a:ext cx="2700991" cy="2641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試合続行が可能と判断される場合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99456" y="1600201"/>
            <a:ext cx="10382944" cy="4525963"/>
          </a:xfrm>
        </p:spPr>
        <p:txBody>
          <a:bodyPr/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呼びかけにしっかりと応答する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視線が合い、動かす指を追視できる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記憶喪失がない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見当識（けんとうしき）の障害がない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手や足にしびれ、違和感、脱力がない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吐き気や頭痛がない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バランステストが正常である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098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519</Words>
  <Application>Microsoft Macintosh PowerPoint</Application>
  <PresentationFormat>ワイド画面</PresentationFormat>
  <Paragraphs>105</Paragraphs>
  <Slides>17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17</vt:i4>
      </vt:variant>
    </vt:vector>
  </HeadingPairs>
  <TitlesOfParts>
    <vt:vector size="26" baseType="lpstr">
      <vt:lpstr>HGP創英角ﾎﾟｯﾌﾟ体</vt:lpstr>
      <vt:lpstr>MS Gothic</vt:lpstr>
      <vt:lpstr>MS Gothic</vt:lpstr>
      <vt:lpstr>游ゴシック</vt:lpstr>
      <vt:lpstr>游ゴシック Light</vt:lpstr>
      <vt:lpstr>Arial</vt:lpstr>
      <vt:lpstr>Calibri</vt:lpstr>
      <vt:lpstr>Office ​​テーマ</vt:lpstr>
      <vt:lpstr>1_Office テーマ</vt:lpstr>
      <vt:lpstr>頭部を打撲した場合の 処置と対策</vt:lpstr>
      <vt:lpstr>脳震盪（のうしんとう）とは？</vt:lpstr>
      <vt:lpstr>脳震盪(のうしんとう)＝脳が揺さぶられる状態</vt:lpstr>
      <vt:lpstr>脳震盪（のうしんとう）を疑う 場合は？</vt:lpstr>
      <vt:lpstr>脳震盪（のうしんとう）を疑う 自覚症状とは？</vt:lpstr>
      <vt:lpstr>見当識（けんとうしき）・記憶障害の 見分け方</vt:lpstr>
      <vt:lpstr>バランステスト（ふらつきがある場合）</vt:lpstr>
      <vt:lpstr>脳震盪（のうしんとう）が 強く疑われたら？</vt:lpstr>
      <vt:lpstr>試合続行が可能と判断される場合</vt:lpstr>
      <vt:lpstr>頭部を打撲した際には、 頸髄・頸椎損傷にも注意をする必要あり！</vt:lpstr>
      <vt:lpstr>救急車の要請が必要な場合とは？</vt:lpstr>
      <vt:lpstr>救急車が来るまでの処置</vt:lpstr>
      <vt:lpstr>意識がないときに取るべき姿勢 （昏睡体位）</vt:lpstr>
      <vt:lpstr>頭部打撲後に 起こりうること</vt:lpstr>
      <vt:lpstr>セカンド・インパクト症候群</vt:lpstr>
      <vt:lpstr>頭部打撲後に頭痛が続くとき？</vt:lpstr>
      <vt:lpstr>頭部を打撲した場合の 処置と対策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全剣連医・科学「脳震盪」スライド1901</dc:title>
  <dc:subject/>
  <dc:creator/>
  <cp:keywords/>
  <dc:description/>
  <cp:lastModifiedBy>KENICHIROU MUTOU</cp:lastModifiedBy>
  <cp:revision>58</cp:revision>
  <dcterms:created xsi:type="dcterms:W3CDTF">2015-11-01T10:59:47Z</dcterms:created>
  <dcterms:modified xsi:type="dcterms:W3CDTF">2019-02-03T09:40:10Z</dcterms:modified>
  <cp:category/>
</cp:coreProperties>
</file>