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7" r:id="rId2"/>
    <p:sldId id="259" r:id="rId3"/>
    <p:sldId id="269" r:id="rId4"/>
    <p:sldId id="270" r:id="rId5"/>
    <p:sldId id="271" r:id="rId6"/>
    <p:sldId id="272" r:id="rId7"/>
    <p:sldId id="293" r:id="rId8"/>
    <p:sldId id="276" r:id="rId9"/>
    <p:sldId id="291" r:id="rId10"/>
    <p:sldId id="292" r:id="rId11"/>
    <p:sldId id="294" r:id="rId12"/>
    <p:sldId id="261" r:id="rId13"/>
    <p:sldId id="275" r:id="rId14"/>
    <p:sldId id="289" r:id="rId15"/>
    <p:sldId id="287" r:id="rId16"/>
    <p:sldId id="288" r:id="rId17"/>
    <p:sldId id="286" r:id="rId18"/>
    <p:sldId id="260" r:id="rId19"/>
    <p:sldId id="262" r:id="rId20"/>
    <p:sldId id="284" r:id="rId21"/>
    <p:sldId id="285" r:id="rId22"/>
    <p:sldId id="290" r:id="rId23"/>
  </p:sldIdLst>
  <p:sldSz cx="9144000" cy="6858000" type="screen4x3"/>
  <p:notesSz cx="9874250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4633" autoAdjust="0"/>
  </p:normalViewPr>
  <p:slideViewPr>
    <p:cSldViewPr>
      <p:cViewPr varScale="1">
        <p:scale>
          <a:sx n="47" d="100"/>
          <a:sy n="47" d="100"/>
        </p:scale>
        <p:origin x="-86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4C02-0CED-415F-95F6-393DFB26D99B}" type="datetimeFigureOut">
              <a:rPr kumimoji="1" lang="ja-JP" altLang="en-US" smtClean="0"/>
              <a:t>2018/2/14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9438-B3A8-49B7-B4F6-6A4C73C99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8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9A99-EDC2-4AD4-B029-7BBAE97358FC}" type="datetimeFigureOut">
              <a:rPr kumimoji="1" lang="ja-JP" altLang="en-US" smtClean="0"/>
              <a:pPr/>
              <a:t>2018/2/14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C466-A137-486C-923A-85A8F63783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3"/>
          <p:cNvSpPr txBox="1">
            <a:spLocks noChangeArrowheads="1"/>
          </p:cNvSpPr>
          <p:nvPr/>
        </p:nvSpPr>
        <p:spPr bwMode="auto">
          <a:xfrm>
            <a:off x="369320" y="476672"/>
            <a:ext cx="42082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400" b="1" u="sng" dirty="0"/>
              <a:t>ドーピングとは？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772816"/>
            <a:ext cx="8796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ja-JP" altLang="en-US" sz="2800" b="1" u="sng" dirty="0">
                <a:ea typeface="ＭＳ Ｐゴシック" pitchFamily="50" charset="-128"/>
              </a:rPr>
              <a:t>競技力を高めるために</a:t>
            </a:r>
            <a:r>
              <a:rPr lang="ja-JP" altLang="en-US" sz="2800" b="1" dirty="0">
                <a:solidFill>
                  <a:srgbClr val="FF0000"/>
                </a:solidFill>
                <a:ea typeface="ＭＳ Ｐゴシック" pitchFamily="50" charset="-128"/>
              </a:rPr>
              <a:t>特定の物質</a:t>
            </a:r>
            <a:r>
              <a:rPr lang="ja-JP" altLang="en-US" sz="2800" b="1" dirty="0">
                <a:ea typeface="ＭＳ Ｐゴシック" pitchFamily="50" charset="-128"/>
              </a:rPr>
              <a:t>や</a:t>
            </a:r>
            <a:r>
              <a:rPr lang="ja-JP" altLang="en-US" sz="2800" b="1" dirty="0">
                <a:solidFill>
                  <a:srgbClr val="FF0000"/>
                </a:solidFill>
                <a:ea typeface="ＭＳ Ｐゴシック" pitchFamily="50" charset="-128"/>
              </a:rPr>
              <a:t>特殊な方法</a:t>
            </a:r>
            <a:r>
              <a:rPr lang="ja-JP" altLang="en-US" sz="2800" b="1" dirty="0">
                <a:ea typeface="ＭＳ Ｐゴシック" pitchFamily="50" charset="-128"/>
              </a:rPr>
              <a:t>などを</a:t>
            </a:r>
            <a:endParaRPr lang="en-US" altLang="ja-JP" sz="28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800" b="1" dirty="0" smtClean="0">
                <a:ea typeface="ＭＳ Ｐゴシック" pitchFamily="50" charset="-128"/>
              </a:rPr>
              <a:t>使用</a:t>
            </a:r>
            <a:r>
              <a:rPr lang="ja-JP" altLang="en-US" sz="2800" b="1" dirty="0">
                <a:ea typeface="ＭＳ Ｐゴシック" pitchFamily="50" charset="-128"/>
              </a:rPr>
              <a:t>したり、それらの使用を隠したりする行為のこと。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016" y="3284984"/>
            <a:ext cx="8999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ja-JP" altLang="en-US" sz="2800" b="1" dirty="0">
                <a:ea typeface="ＭＳ Ｐゴシック" pitchFamily="50" charset="-128"/>
              </a:rPr>
              <a:t>使用が禁止されている物質や方法については、</a:t>
            </a:r>
            <a:endParaRPr lang="en-US" altLang="ja-JP" sz="28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800" b="1" dirty="0" smtClean="0">
                <a:ea typeface="ＭＳ Ｐゴシック" pitchFamily="50" charset="-128"/>
              </a:rPr>
              <a:t>世界</a:t>
            </a:r>
            <a:r>
              <a:rPr lang="ja-JP" altLang="en-US" sz="2800" b="1" dirty="0">
                <a:ea typeface="ＭＳ Ｐゴシック" pitchFamily="50" charset="-128"/>
              </a:rPr>
              <a:t>アンチ・ドーピング機構（</a:t>
            </a:r>
            <a:r>
              <a:rPr lang="en-US" altLang="ja-JP" sz="2800" b="1" dirty="0">
                <a:ea typeface="ＭＳ Ｐゴシック" pitchFamily="50" charset="-128"/>
              </a:rPr>
              <a:t>WADA</a:t>
            </a:r>
            <a:r>
              <a:rPr lang="ja-JP" altLang="en-US" sz="2800" b="1" dirty="0">
                <a:ea typeface="ＭＳ Ｐゴシック" pitchFamily="50" charset="-128"/>
              </a:rPr>
              <a:t>）が毎年、規定し、</a:t>
            </a:r>
            <a:endParaRPr lang="en-US" altLang="ja-JP" sz="28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800" b="1" dirty="0" smtClean="0">
                <a:ea typeface="ＭＳ Ｐゴシック" pitchFamily="50" charset="-128"/>
              </a:rPr>
              <a:t>日本語</a:t>
            </a:r>
            <a:r>
              <a:rPr lang="ja-JP" altLang="en-US" sz="2800" b="1" dirty="0">
                <a:ea typeface="ＭＳ Ｐゴシック" pitchFamily="50" charset="-128"/>
              </a:rPr>
              <a:t>に翻訳されたものが日本アンチ・</a:t>
            </a:r>
            <a:r>
              <a:rPr lang="ja-JP" altLang="en-US" sz="2800" b="1" dirty="0" smtClean="0">
                <a:ea typeface="ＭＳ Ｐゴシック" pitchFamily="50" charset="-128"/>
              </a:rPr>
              <a:t>ドーピング機構</a:t>
            </a:r>
            <a:r>
              <a:rPr lang="ja-JP" altLang="en-US" sz="2800" b="1" dirty="0">
                <a:ea typeface="ＭＳ Ｐゴシック" pitchFamily="50" charset="-128"/>
              </a:rPr>
              <a:t>（</a:t>
            </a:r>
            <a:r>
              <a:rPr lang="en-US" altLang="ja-JP" sz="2800" b="1" dirty="0">
                <a:ea typeface="ＭＳ Ｐゴシック" pitchFamily="50" charset="-128"/>
              </a:rPr>
              <a:t>JADA</a:t>
            </a:r>
            <a:r>
              <a:rPr lang="ja-JP" altLang="en-US" sz="2800" b="1" dirty="0">
                <a:ea typeface="ＭＳ Ｐゴシック" pitchFamily="50" charset="-128"/>
              </a:rPr>
              <a:t>）によって公開されている。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5" y="548680"/>
            <a:ext cx="8655545" cy="61206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36" y="251356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JADA 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アンチ・ドーピング使用可能薬リストにないものは使わない。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6770" y="6516052"/>
            <a:ext cx="695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http://www.japan-sports.or.jp/medicine/doping/tabid/537/Default.aspx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96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4" y="836712"/>
            <a:ext cx="9192313" cy="48965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219998"/>
            <a:ext cx="823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薬剤師のためのアンチ・ドーピングガイドブック</a:t>
            </a:r>
            <a:r>
              <a:rPr kumimoji="1" lang="en-US" altLang="ja-JP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2017</a:t>
            </a:r>
            <a:r>
              <a:rPr kumimoji="1"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年版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6309320"/>
            <a:ext cx="775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http://www.japan-sports.or.jp/Portals/0/data/supoken/doc/2018anti-doping.pdf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3212976"/>
            <a:ext cx="8424936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4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にんにく注射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46876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b="1" dirty="0" smtClean="0"/>
              <a:t>疲労回復の効果を期待してビタミン剤を静脈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注射する。</a:t>
            </a:r>
            <a:endParaRPr lang="en-US" altLang="ja-JP" b="1" dirty="0" smtClean="0"/>
          </a:p>
          <a:p>
            <a:r>
              <a:rPr kumimoji="1" lang="ja-JP" altLang="en-US" b="1" dirty="0" smtClean="0"/>
              <a:t>保険が適応されない。</a:t>
            </a:r>
            <a:r>
              <a:rPr lang="ja-JP" altLang="en-US" b="1" dirty="0" smtClean="0"/>
              <a:t>　　</a:t>
            </a:r>
            <a:endParaRPr kumimoji="1" lang="ja-JP" altLang="en-US" b="1" dirty="0"/>
          </a:p>
        </p:txBody>
      </p:sp>
      <p:sp>
        <p:nvSpPr>
          <p:cNvPr id="4" name="下矢印 3"/>
          <p:cNvSpPr/>
          <p:nvPr/>
        </p:nvSpPr>
        <p:spPr>
          <a:xfrm>
            <a:off x="3707904" y="3212976"/>
            <a:ext cx="9361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00506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800" b="1" dirty="0" smtClean="0"/>
              <a:t>正当な治療目的以外の静脈注射は禁止。</a:t>
            </a:r>
            <a:endParaRPr lang="en-US" altLang="ja-JP" sz="2800" b="1" dirty="0" smtClean="0"/>
          </a:p>
          <a:p>
            <a:pPr>
              <a:buNone/>
            </a:pPr>
            <a:r>
              <a:rPr lang="ja-JP" altLang="en-US" sz="2800" b="1" dirty="0" smtClean="0"/>
              <a:t>注射液の成分は謎。禁止物質が入ってないとは</a:t>
            </a:r>
            <a:endParaRPr lang="en-US" altLang="ja-JP" sz="2800" b="1" dirty="0" smtClean="0"/>
          </a:p>
          <a:p>
            <a:pPr>
              <a:buNone/>
            </a:pPr>
            <a:r>
              <a:rPr lang="ja-JP" altLang="en-US" sz="2800" b="1" dirty="0" smtClean="0"/>
              <a:t>言い切れない。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3"/>
          <p:cNvSpPr txBox="1">
            <a:spLocks noChangeArrowheads="1"/>
          </p:cNvSpPr>
          <p:nvPr/>
        </p:nvSpPr>
        <p:spPr bwMode="auto">
          <a:xfrm>
            <a:off x="0" y="404664"/>
            <a:ext cx="10045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solidFill>
                  <a:srgbClr val="FF0000"/>
                </a:solidFill>
              </a:rPr>
              <a:t>要注意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！</a:t>
            </a:r>
            <a:endParaRPr lang="en-US" altLang="ja-JP" sz="2800" b="1" u="sng" dirty="0" smtClean="0">
              <a:solidFill>
                <a:srgbClr val="FF0000"/>
              </a:solidFill>
            </a:endParaRPr>
          </a:p>
          <a:p>
            <a:r>
              <a:rPr lang="ja-JP" altLang="en-US" sz="2800" b="1" u="sng" dirty="0" smtClean="0">
                <a:solidFill>
                  <a:srgbClr val="FF0000"/>
                </a:solidFill>
              </a:rPr>
              <a:t>不用意</a:t>
            </a:r>
            <a:r>
              <a:rPr lang="ja-JP" altLang="en-US" sz="2800" b="1" u="sng" dirty="0">
                <a:solidFill>
                  <a:srgbClr val="FF0000"/>
                </a:solidFill>
              </a:rPr>
              <a:t>な点滴はドーピング扱いをされる可能性あり。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83568" y="1556792"/>
            <a:ext cx="8045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世界アンチ・ドーピング防止規程には次のような記載が</a:t>
            </a:r>
            <a:r>
              <a:rPr lang="ja-JP" altLang="en-US" sz="2400" b="1" dirty="0" smtClean="0"/>
              <a:t>ある。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ja-JP" altLang="en-US" sz="2400" b="1" dirty="0"/>
              <a:t>「静脈内注入および </a:t>
            </a:r>
            <a:r>
              <a:rPr lang="en-US" altLang="ja-JP" sz="2400" b="1" dirty="0"/>
              <a:t>6 </a:t>
            </a:r>
            <a:r>
              <a:rPr lang="ja-JP" altLang="en-US" sz="2400" b="1" dirty="0"/>
              <a:t>時間で </a:t>
            </a:r>
            <a:r>
              <a:rPr lang="en-US" altLang="ja-JP" sz="2400" b="1" dirty="0"/>
              <a:t>50 </a:t>
            </a:r>
            <a:r>
              <a:rPr lang="en-US" altLang="ja-JP" sz="2400" b="1" dirty="0" err="1"/>
              <a:t>mL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を越える静脈内注射は</a:t>
            </a:r>
            <a:endParaRPr lang="en-US" altLang="ja-JP" sz="2400" b="1" dirty="0"/>
          </a:p>
          <a:p>
            <a:r>
              <a:rPr lang="ja-JP" altLang="en-US" sz="2400" b="1" dirty="0"/>
              <a:t>　禁止される。ただし、医療機関の受診過程（</a:t>
            </a:r>
            <a:r>
              <a:rPr lang="en-US" altLang="ja-JP" sz="2400" b="1" dirty="0"/>
              <a:t>※</a:t>
            </a:r>
            <a:r>
              <a:rPr lang="ja-JP" altLang="en-US" sz="2400" b="1" dirty="0"/>
              <a:t>）、また、</a:t>
            </a:r>
            <a:endParaRPr lang="en-US" altLang="ja-JP" sz="2400" b="1" dirty="0"/>
          </a:p>
          <a:p>
            <a:r>
              <a:rPr lang="ja-JP" altLang="en-US" sz="2400" b="1" dirty="0"/>
              <a:t>　臨床的検査において受ける静脈内注射は除く」。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※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JADA</a:t>
            </a:r>
            <a:r>
              <a:rPr lang="ja-JP" altLang="en-US" sz="2400" b="1" dirty="0"/>
              <a:t>による注：</a:t>
            </a:r>
            <a:r>
              <a:rPr lang="ja-JP" altLang="en-US" sz="2400" b="1" dirty="0">
                <a:solidFill>
                  <a:srgbClr val="C00000"/>
                </a:solidFill>
              </a:rPr>
              <a:t>救急搬送中の処置、外来および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　　　入院中の処置をすべて含む。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99592" y="4725144"/>
            <a:ext cx="803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⇒　競技会場、移動途中や合宿などの点滴はダメ！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403648" y="5445224"/>
            <a:ext cx="7388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理由：水分や塩分は経口的に摂取できるはず。</a:t>
            </a:r>
            <a:endParaRPr lang="en-US" altLang="ja-JP" sz="2400" b="1" dirty="0"/>
          </a:p>
          <a:p>
            <a:r>
              <a:rPr lang="ja-JP" altLang="en-US" sz="2400" b="1" dirty="0"/>
              <a:t>　　　　医療上、どうしても必要と認められたものだけしか</a:t>
            </a:r>
            <a:endParaRPr lang="en-US" altLang="ja-JP" sz="2400" b="1" dirty="0"/>
          </a:p>
          <a:p>
            <a:r>
              <a:rPr lang="ja-JP" altLang="en-US" sz="2400" b="1" dirty="0"/>
              <a:t>　　　　認められない。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3"/>
          <p:cNvSpPr txBox="1">
            <a:spLocks noChangeArrowheads="1"/>
          </p:cNvSpPr>
          <p:nvPr/>
        </p:nvSpPr>
        <p:spPr bwMode="auto">
          <a:xfrm>
            <a:off x="347133" y="476250"/>
            <a:ext cx="5128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b="1" u="sng" dirty="0">
                <a:latin typeface="ＭＳ ゴシック" pitchFamily="49" charset="-128"/>
                <a:ea typeface="ＭＳ ゴシック" pitchFamily="49" charset="-128"/>
              </a:rPr>
              <a:t>サプリメントは大丈夫か？</a:t>
            </a:r>
          </a:p>
        </p:txBody>
      </p:sp>
      <p:sp>
        <p:nvSpPr>
          <p:cNvPr id="30723" name="テキスト ボックス 4"/>
          <p:cNvSpPr txBox="1">
            <a:spLocks noChangeArrowheads="1"/>
          </p:cNvSpPr>
          <p:nvPr/>
        </p:nvSpPr>
        <p:spPr bwMode="auto">
          <a:xfrm>
            <a:off x="395535" y="2564904"/>
            <a:ext cx="87484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２．サプリメントには成分が明らかにされていないものが多い。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　　なかには禁止物質を含むものがある。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                                 （必ずしも表示がされていない）</a:t>
            </a:r>
          </a:p>
        </p:txBody>
      </p:sp>
      <p:sp>
        <p:nvSpPr>
          <p:cNvPr id="30724" name="テキスト ボックス 5"/>
          <p:cNvSpPr txBox="1">
            <a:spLocks noChangeArrowheads="1"/>
          </p:cNvSpPr>
          <p:nvPr/>
        </p:nvSpPr>
        <p:spPr bwMode="auto">
          <a:xfrm>
            <a:off x="395536" y="3933056"/>
            <a:ext cx="9146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３．国産のものについては、安全なものは</a:t>
            </a:r>
            <a:r>
              <a:rPr lang="en-US" altLang="ja-JP" sz="2400" b="1" dirty="0" smtClean="0">
                <a:latin typeface="Arial" charset="0"/>
              </a:rPr>
              <a:t>JADA</a:t>
            </a:r>
            <a:r>
              <a:rPr lang="ja-JP" altLang="en-US" sz="2400" b="1" dirty="0" smtClean="0">
                <a:latin typeface="Arial" charset="0"/>
              </a:rPr>
              <a:t>のホームページに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　　一覧が掲載されている。</a:t>
            </a:r>
          </a:p>
        </p:txBody>
      </p:sp>
      <p:sp>
        <p:nvSpPr>
          <p:cNvPr id="20485" name="テキスト ボックス 6"/>
          <p:cNvSpPr txBox="1">
            <a:spLocks noChangeArrowheads="1"/>
          </p:cNvSpPr>
          <p:nvPr/>
        </p:nvSpPr>
        <p:spPr bwMode="auto">
          <a:xfrm>
            <a:off x="395536" y="4911726"/>
            <a:ext cx="5784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４．サプリメントの服用は自己責任で。</a:t>
            </a:r>
          </a:p>
        </p:txBody>
      </p:sp>
      <p:sp>
        <p:nvSpPr>
          <p:cNvPr id="30726" name="テキスト ボックス 5"/>
          <p:cNvSpPr txBox="1">
            <a:spLocks noChangeArrowheads="1"/>
          </p:cNvSpPr>
          <p:nvPr/>
        </p:nvSpPr>
        <p:spPr bwMode="auto">
          <a:xfrm>
            <a:off x="395536" y="1412776"/>
            <a:ext cx="8049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１</a:t>
            </a:r>
            <a:r>
              <a:rPr lang="en-US" altLang="ja-JP" sz="2400" b="1" dirty="0" smtClean="0">
                <a:latin typeface="Arial" charset="0"/>
              </a:rPr>
              <a:t>.</a:t>
            </a:r>
            <a:r>
              <a:rPr lang="ja-JP" altLang="en-US" sz="2400" b="1" dirty="0" smtClean="0">
                <a:latin typeface="Arial" charset="0"/>
              </a:rPr>
              <a:t>サプリメントは「栄養補助食品」であり、薬とは異なり、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　　製造、販売等の規制がきびしくない。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2400" b="1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1511" name="テキスト ボックス 5"/>
          <p:cNvSpPr txBox="1">
            <a:spLocks noChangeArrowheads="1"/>
          </p:cNvSpPr>
          <p:nvPr/>
        </p:nvSpPr>
        <p:spPr bwMode="auto">
          <a:xfrm>
            <a:off x="545171" y="5733256"/>
            <a:ext cx="8598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サプリメントはあくまで「足りないものを足す」という補足的なもの。</a:t>
            </a:r>
            <a:endParaRPr lang="en-US" altLang="ja-JP" sz="2400" b="1" dirty="0"/>
          </a:p>
          <a:p>
            <a:r>
              <a:rPr lang="ja-JP" altLang="en-US" sz="2400" b="1" dirty="0"/>
              <a:t>しかし、</a:t>
            </a:r>
            <a:r>
              <a:rPr lang="ja-JP" altLang="en-US" sz="2400" b="1" dirty="0">
                <a:solidFill>
                  <a:srgbClr val="FF0000"/>
                </a:solidFill>
              </a:rPr>
              <a:t>殆どの成分は食物によって十分に摂取することができる。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15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34" y="981076"/>
            <a:ext cx="8452556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テキスト ボックス 5"/>
          <p:cNvSpPr txBox="1">
            <a:spLocks noChangeArrowheads="1"/>
          </p:cNvSpPr>
          <p:nvPr/>
        </p:nvSpPr>
        <p:spPr bwMode="auto">
          <a:xfrm>
            <a:off x="220134" y="333376"/>
            <a:ext cx="8573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ea typeface="ＭＳ ゴシック" pitchFamily="49" charset="-128"/>
                <a:cs typeface="Arial" charset="0"/>
              </a:rPr>
              <a:t>JADA</a:t>
            </a:r>
            <a:r>
              <a:rPr lang="ja-JP" altLang="en-US" sz="2400" b="1">
                <a:latin typeface="ＭＳ ゴシック" pitchFamily="49" charset="-128"/>
                <a:ea typeface="ＭＳ ゴシック" pitchFamily="49" charset="-128"/>
                <a:cs typeface="Arial" charset="0"/>
              </a:rPr>
              <a:t>認定商品（禁止物質の混入無しというお墨付き）の存在</a:t>
            </a:r>
          </a:p>
        </p:txBody>
      </p:sp>
      <p:sp>
        <p:nvSpPr>
          <p:cNvPr id="25604" name="テキスト ボックス 3"/>
          <p:cNvSpPr txBox="1">
            <a:spLocks noChangeArrowheads="1"/>
          </p:cNvSpPr>
          <p:nvPr/>
        </p:nvSpPr>
        <p:spPr bwMode="auto">
          <a:xfrm>
            <a:off x="7260168" y="6535738"/>
            <a:ext cx="1945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C00000"/>
                </a:solidFill>
              </a:rPr>
              <a:t>JADA</a:t>
            </a:r>
            <a:r>
              <a:rPr lang="ja-JP" altLang="en-US" sz="1200" b="1">
                <a:solidFill>
                  <a:srgbClr val="C00000"/>
                </a:solidFill>
              </a:rPr>
              <a:t>ホームページより引用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869744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テキスト ボックス 4"/>
          <p:cNvSpPr txBox="1">
            <a:spLocks noChangeArrowheads="1"/>
          </p:cNvSpPr>
          <p:nvPr/>
        </p:nvSpPr>
        <p:spPr bwMode="auto">
          <a:xfrm>
            <a:off x="220133" y="333376"/>
            <a:ext cx="4828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ＭＳ ゴシック" pitchFamily="49" charset="-128"/>
                <a:ea typeface="ＭＳ ゴシック" pitchFamily="49" charset="-128"/>
              </a:rPr>
              <a:t>大塚製薬の</a:t>
            </a:r>
            <a:r>
              <a:rPr lang="en-US" altLang="ja-JP" sz="2400" b="1">
                <a:latin typeface="ＭＳ ゴシック" pitchFamily="49" charset="-128"/>
                <a:ea typeface="ＭＳ ゴシック" pitchFamily="49" charset="-128"/>
              </a:rPr>
              <a:t>JADA</a:t>
            </a:r>
            <a:r>
              <a:rPr lang="ja-JP" altLang="en-US" sz="2400" b="1">
                <a:latin typeface="ＭＳ ゴシック" pitchFamily="49" charset="-128"/>
                <a:ea typeface="ＭＳ ゴシック" pitchFamily="49" charset="-128"/>
              </a:rPr>
              <a:t>認定商品（一例）</a:t>
            </a:r>
          </a:p>
        </p:txBody>
      </p:sp>
      <p:sp>
        <p:nvSpPr>
          <p:cNvPr id="26628" name="テキスト ボックス 3"/>
          <p:cNvSpPr txBox="1">
            <a:spLocks noChangeArrowheads="1"/>
          </p:cNvSpPr>
          <p:nvPr/>
        </p:nvSpPr>
        <p:spPr bwMode="auto">
          <a:xfrm>
            <a:off x="7260168" y="6535738"/>
            <a:ext cx="1945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C00000"/>
                </a:solidFill>
              </a:rPr>
              <a:t>JADA</a:t>
            </a:r>
            <a:r>
              <a:rPr lang="ja-JP" altLang="en-US" sz="1200" b="1">
                <a:solidFill>
                  <a:srgbClr val="C00000"/>
                </a:solidFill>
              </a:rPr>
              <a:t>ホームページより引用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/>
          <p:cNvSpPr txBox="1">
            <a:spLocks noChangeArrowheads="1"/>
          </p:cNvSpPr>
          <p:nvPr/>
        </p:nvSpPr>
        <p:spPr bwMode="auto">
          <a:xfrm>
            <a:off x="0" y="404664"/>
            <a:ext cx="10063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 smtClean="0"/>
              <a:t>薬</a:t>
            </a:r>
            <a:r>
              <a:rPr lang="ja-JP" altLang="en-US" sz="2800" b="1" u="sng" dirty="0"/>
              <a:t>を使用しなければいけない</a:t>
            </a:r>
            <a:r>
              <a:rPr lang="ja-JP" altLang="en-US" sz="2800" b="1" u="sng" dirty="0" smtClean="0"/>
              <a:t>時、何</a:t>
            </a:r>
            <a:r>
              <a:rPr lang="ja-JP" altLang="en-US" sz="2800" b="1" u="sng" dirty="0"/>
              <a:t>に注意したらいいか？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795867" y="1103706"/>
            <a:ext cx="7891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p"/>
              <a:defRPr/>
            </a:pPr>
            <a:r>
              <a:rPr lang="ja-JP" altLang="en-US" sz="2400" b="1" dirty="0" smtClean="0">
                <a:latin typeface="Arial" charset="0"/>
              </a:rPr>
              <a:t>薬には禁止物質が含まれている可能性がある。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atin typeface="Arial" charset="0"/>
              </a:rPr>
              <a:t>　　従って、よく調べてから使用することが必要。</a:t>
            </a:r>
            <a:endParaRPr lang="en-US" altLang="ja-JP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>
                <a:latin typeface="Arial" charset="0"/>
              </a:rPr>
              <a:t>　</a:t>
            </a:r>
            <a:r>
              <a:rPr lang="ja-JP" altLang="en-US" sz="2400" b="1" dirty="0" smtClean="0">
                <a:latin typeface="Arial" charset="0"/>
              </a:rPr>
              <a:t>　　</a:t>
            </a:r>
            <a:r>
              <a:rPr lang="ja-JP" altLang="en-US" sz="2200" b="1" dirty="0" smtClean="0">
                <a:solidFill>
                  <a:srgbClr val="C00000"/>
                </a:solidFill>
                <a:latin typeface="Arial" charset="0"/>
              </a:rPr>
              <a:t>常に </a:t>
            </a:r>
            <a:r>
              <a:rPr lang="en-US" altLang="ja-JP" sz="2200" b="1" dirty="0" smtClean="0">
                <a:solidFill>
                  <a:srgbClr val="C00000"/>
                </a:solidFill>
                <a:latin typeface="Arial" charset="0"/>
              </a:rPr>
              <a:t>JADA</a:t>
            </a:r>
            <a:r>
              <a:rPr lang="ja-JP" altLang="en-US" sz="2200" b="1" dirty="0" smtClean="0">
                <a:solidFill>
                  <a:srgbClr val="C00000"/>
                </a:solidFill>
                <a:latin typeface="Arial" charset="0"/>
              </a:rPr>
              <a:t>「ｱﾝﾁ･ﾄﾞｰﾋﾟﾝｸﾞ使用可能薬リスト」を参照のこと。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93045" y="2607295"/>
            <a:ext cx="4984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ja-JP" altLang="en-US" sz="2400" b="1" dirty="0"/>
              <a:t>自分で調べてわからない場合に</a:t>
            </a:r>
            <a:r>
              <a:rPr lang="ja-JP" altLang="en-US" sz="2400" b="1" dirty="0" smtClean="0"/>
              <a:t>は</a:t>
            </a:r>
            <a:endParaRPr lang="ja-JP" altLang="en-US" sz="2400" b="1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803255" y="3140968"/>
            <a:ext cx="8340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１．日本薬剤師会発行の「薬剤師のため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のアンチ・ドーピング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　　ガイドブック」を見る。使用可能な市販薬の一覧が出ている。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827584" y="4102101"/>
            <a:ext cx="6324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２．スポーツファーマシストの居る薬局で聞く。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827584" y="5154613"/>
            <a:ext cx="8273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３．薬剤師会のドーピング防止ホットラインに電話をして聞く。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827584" y="5775326"/>
            <a:ext cx="7661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４．</a:t>
            </a:r>
            <a:r>
              <a:rPr lang="en-US" altLang="ja-JP" sz="2400" b="1" dirty="0">
                <a:solidFill>
                  <a:srgbClr val="C00000"/>
                </a:solidFill>
              </a:rPr>
              <a:t>Global DRO Japan</a:t>
            </a:r>
            <a:r>
              <a:rPr lang="ja-JP" altLang="en-US" sz="2400" b="1" dirty="0">
                <a:solidFill>
                  <a:srgbClr val="C00000"/>
                </a:solidFill>
              </a:rPr>
              <a:t>というサイトにログインして調べる。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867" y="4635501"/>
            <a:ext cx="5136444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うっかりドーピング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 smtClean="0"/>
              <a:t>禁止物質が含まれていることを知らずに内服した場合、意図的でなくても違反とみなされる。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sz="3000" b="1" dirty="0" smtClean="0">
                <a:solidFill>
                  <a:srgbClr val="FF0000"/>
                </a:solidFill>
              </a:rPr>
              <a:t>市販の風邪薬、強精剤、毛生え薬には注意！</a:t>
            </a:r>
            <a:endParaRPr kumimoji="1" lang="en-US" altLang="ja-JP" sz="3000" b="1" dirty="0" smtClean="0">
              <a:solidFill>
                <a:srgbClr val="FF0000"/>
              </a:solidFill>
            </a:endParaRPr>
          </a:p>
          <a:p>
            <a:r>
              <a:rPr lang="ja-JP" altLang="en-US" sz="3000" b="1" dirty="0" smtClean="0">
                <a:solidFill>
                  <a:srgbClr val="FF0000"/>
                </a:solidFill>
              </a:rPr>
              <a:t>基本的に漢方薬は避けるべき。</a:t>
            </a:r>
            <a:endParaRPr kumimoji="1" lang="en-US" altLang="ja-JP" sz="3000" b="1" dirty="0" smtClean="0">
              <a:solidFill>
                <a:srgbClr val="FF0000"/>
              </a:solidFill>
            </a:endParaRPr>
          </a:p>
          <a:p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/>
              <a:t>受診するときは、ドーピング違反にならない薬の処方を依頼すること。</a:t>
            </a:r>
            <a:r>
              <a:rPr lang="en-US" altLang="ja-JP" b="1" dirty="0" smtClean="0"/>
              <a:t>But</a:t>
            </a:r>
            <a:r>
              <a:rPr lang="ja-JP" altLang="en-US" b="1" dirty="0" smtClean="0"/>
              <a:t>・・・多くの医師は禁止薬物を把握していない。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692696"/>
            <a:ext cx="8301608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b="1" dirty="0" smtClean="0"/>
              <a:t>1)</a:t>
            </a:r>
            <a:r>
              <a:rPr lang="ja-JP" altLang="en-US" b="1" dirty="0" smtClean="0"/>
              <a:t>禁止</a:t>
            </a:r>
            <a:r>
              <a:rPr kumimoji="1" lang="ja-JP" altLang="en-US" b="1" dirty="0" smtClean="0"/>
              <a:t>薬物、禁止方法の使用を絶対に避けること！普段から心掛けるように。</a:t>
            </a:r>
            <a:endParaRPr kumimoji="1" lang="en-US" altLang="ja-JP" b="1" dirty="0" smtClean="0"/>
          </a:p>
          <a:p>
            <a:pPr>
              <a:buNone/>
            </a:pPr>
            <a:r>
              <a:rPr lang="ja-JP" altLang="en-US" sz="2400" b="1" dirty="0" smtClean="0"/>
              <a:t>　　市販薬・サプリメント・漢方薬・やせ薬に注意。記載されていない成分が入っている可能性がある。安易な点滴はダメ！</a:t>
            </a:r>
            <a:endParaRPr lang="en-US" altLang="ja-JP" sz="2400" b="1" dirty="0" smtClean="0"/>
          </a:p>
          <a:p>
            <a:pPr>
              <a:buNone/>
            </a:pPr>
            <a:r>
              <a:rPr lang="ja-JP" altLang="en-US" sz="2400" b="1" dirty="0" smtClean="0"/>
              <a:t>　</a:t>
            </a:r>
            <a:endParaRPr lang="en-US" altLang="ja-JP" sz="2400" b="1" dirty="0" smtClean="0"/>
          </a:p>
          <a:p>
            <a:pPr>
              <a:buNone/>
            </a:pPr>
            <a:r>
              <a:rPr lang="en-US" altLang="ja-JP" b="1" dirty="0" smtClean="0"/>
              <a:t>2)</a:t>
            </a:r>
            <a:r>
              <a:rPr lang="ja-JP" altLang="en-US" b="1" dirty="0" smtClean="0"/>
              <a:t>治療に必要な注射を医療機関でされた場合、内容を必ず確認すること！</a:t>
            </a:r>
            <a:endParaRPr lang="en-US" altLang="ja-JP" b="1" dirty="0" smtClean="0"/>
          </a:p>
          <a:p>
            <a:pPr>
              <a:buNone/>
            </a:pPr>
            <a:endParaRPr lang="en-US" altLang="ja-JP" b="1" dirty="0" smtClean="0"/>
          </a:p>
          <a:p>
            <a:pPr>
              <a:buNone/>
            </a:pPr>
            <a:r>
              <a:rPr lang="en-US" altLang="ja-JP" b="1" dirty="0" smtClean="0"/>
              <a:t>3)</a:t>
            </a:r>
            <a:r>
              <a:rPr lang="ja-JP" altLang="en-US" b="1" dirty="0" smtClean="0">
                <a:solidFill>
                  <a:srgbClr val="FF0000"/>
                </a:solidFill>
              </a:rPr>
              <a:t>罰則</a:t>
            </a:r>
            <a:endParaRPr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記録の抹消。資格停止</a:t>
            </a:r>
            <a:r>
              <a:rPr lang="en-US" altLang="ja-JP" b="1" dirty="0" smtClean="0">
                <a:solidFill>
                  <a:srgbClr val="FF0000"/>
                </a:solidFill>
              </a:rPr>
              <a:t>4</a:t>
            </a:r>
            <a:r>
              <a:rPr lang="ja-JP" altLang="en-US" b="1" dirty="0" smtClean="0">
                <a:solidFill>
                  <a:srgbClr val="FF0000"/>
                </a:solidFill>
              </a:rPr>
              <a:t>年間。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b="1" dirty="0" smtClean="0"/>
          </a:p>
          <a:p>
            <a:pPr>
              <a:buNone/>
            </a:pPr>
            <a:r>
              <a:rPr lang="ja-JP" altLang="en-US" b="1" dirty="0" smtClean="0">
                <a:solidFill>
                  <a:srgbClr val="002060"/>
                </a:solidFill>
              </a:rPr>
              <a:t>剣道界初の違反者。マスコミに取り上げられる。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ja-JP" b="1" dirty="0" smtClean="0"/>
          </a:p>
          <a:p>
            <a:pPr>
              <a:buNone/>
            </a:pP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840" y="260648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b="1" dirty="0" smtClean="0"/>
              <a:t>ドーピングはなぜダメなのか？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b="1" dirty="0" smtClean="0"/>
              <a:t>1) </a:t>
            </a:r>
            <a:r>
              <a:rPr lang="ja-JP" altLang="en-US" b="1" dirty="0" smtClean="0"/>
              <a:t>医学的：多く</a:t>
            </a:r>
            <a:r>
              <a:rPr lang="ja-JP" altLang="en-US" b="1" dirty="0"/>
              <a:t>の</a:t>
            </a:r>
            <a:r>
              <a:rPr lang="ja-JP" altLang="en-US" b="1" dirty="0" smtClean="0"/>
              <a:t>副作用　　</a:t>
            </a:r>
            <a:endParaRPr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　　心筋梗塞、脳梗塞、糖尿病、内臓機能障害、</a:t>
            </a:r>
            <a:endParaRPr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　　ショック症状、突然死、</a:t>
            </a:r>
            <a:r>
              <a:rPr kumimoji="1" lang="ja-JP" altLang="en-US" b="1" dirty="0" smtClean="0"/>
              <a:t>悪性腫瘍・癌など</a:t>
            </a:r>
            <a:endParaRPr kumimoji="1" lang="en-US" altLang="ja-JP" b="1" dirty="0" smtClean="0"/>
          </a:p>
          <a:p>
            <a:pPr>
              <a:buNone/>
            </a:pPr>
            <a:endParaRPr lang="en-US" altLang="ja-JP" b="1" dirty="0"/>
          </a:p>
          <a:p>
            <a:pPr>
              <a:buNone/>
            </a:pPr>
            <a:r>
              <a:rPr kumimoji="1" lang="en-US" altLang="ja-JP" b="1" dirty="0" smtClean="0"/>
              <a:t>2) </a:t>
            </a:r>
            <a:r>
              <a:rPr kumimoji="1" lang="ja-JP" altLang="en-US" b="1" dirty="0" smtClean="0"/>
              <a:t>倫理的：</a:t>
            </a:r>
            <a:r>
              <a:rPr lang="en-US" altLang="ja-JP" b="1" dirty="0" smtClean="0"/>
              <a:t>  </a:t>
            </a:r>
            <a:r>
              <a:rPr kumimoji="1" lang="ja-JP" altLang="en-US" b="1" dirty="0" smtClean="0"/>
              <a:t>フェア</a:t>
            </a:r>
            <a:r>
              <a:rPr lang="ja-JP" altLang="en-US" b="1" dirty="0" smtClean="0"/>
              <a:t>プレイ精神に反する。</a:t>
            </a:r>
            <a:r>
              <a:rPr kumimoji="1" lang="ja-JP" altLang="en-US" b="1" dirty="0" smtClean="0"/>
              <a:t>　　</a:t>
            </a:r>
            <a:endParaRPr kumimoji="1" lang="en-US" altLang="ja-JP" b="1" dirty="0" smtClean="0"/>
          </a:p>
          <a:p>
            <a:pPr>
              <a:buNone/>
            </a:pPr>
            <a:r>
              <a:rPr kumimoji="1" lang="ja-JP" altLang="en-US" b="1" dirty="0" smtClean="0"/>
              <a:t>　　　持久力増強、筋肉増量、集中力を人為的</a:t>
            </a:r>
            <a:endParaRPr kumimoji="1"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　　</a:t>
            </a:r>
            <a:r>
              <a:rPr kumimoji="1" lang="ja-JP" altLang="en-US" b="1" dirty="0" smtClean="0"/>
              <a:t>に作り出し、パフォーマンスを向上させる。</a:t>
            </a:r>
            <a:endParaRPr kumimoji="1" lang="en-US" altLang="ja-JP" b="1" dirty="0" smtClean="0"/>
          </a:p>
          <a:p>
            <a:pPr>
              <a:buNone/>
            </a:pPr>
            <a:r>
              <a:rPr lang="ja-JP" altLang="en-US" b="1" dirty="0" smtClean="0"/>
              <a:t>　　　</a:t>
            </a:r>
            <a:r>
              <a:rPr kumimoji="1" lang="ja-JP" altLang="en-US" b="1" dirty="0" smtClean="0"/>
              <a:t>これは公平性に反する行為である。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テキスト ボックス 3"/>
          <p:cNvSpPr txBox="1">
            <a:spLocks noChangeArrowheads="1"/>
          </p:cNvSpPr>
          <p:nvPr/>
        </p:nvSpPr>
        <p:spPr bwMode="auto">
          <a:xfrm>
            <a:off x="0" y="476251"/>
            <a:ext cx="9492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u="sng" dirty="0"/>
              <a:t>病気やけがの治療でドーピング禁止物質を使えるか？－１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11560" y="1412876"/>
            <a:ext cx="4463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ja-JP" altLang="en-US" sz="2400" b="1">
                <a:solidFill>
                  <a:srgbClr val="C00000"/>
                </a:solidFill>
              </a:rPr>
              <a:t>使える。ただし、条件付きで。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11560" y="2379663"/>
            <a:ext cx="5758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ja-JP" altLang="en-US" sz="2400" b="1" dirty="0">
                <a:solidFill>
                  <a:srgbClr val="C00000"/>
                </a:solidFill>
              </a:rPr>
              <a:t>「治療使用特例（</a:t>
            </a:r>
            <a:r>
              <a:rPr lang="en-US" altLang="ja-JP" sz="2400" b="1" dirty="0">
                <a:solidFill>
                  <a:srgbClr val="C00000"/>
                </a:solidFill>
              </a:rPr>
              <a:t>TUE</a:t>
            </a:r>
            <a:r>
              <a:rPr lang="ja-JP" altLang="en-US" sz="2400" b="1" dirty="0">
                <a:solidFill>
                  <a:srgbClr val="C00000"/>
                </a:solidFill>
              </a:rPr>
              <a:t>）」の申請が必要。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11561" y="3348038"/>
            <a:ext cx="7800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ja-JP" sz="2400" b="1" dirty="0"/>
              <a:t>TUE</a:t>
            </a:r>
            <a:r>
              <a:rPr lang="ja-JP" altLang="en-US" sz="2400" b="1" dirty="0"/>
              <a:t>申請が必要な競技会</a:t>
            </a:r>
            <a:r>
              <a:rPr lang="ja-JP" altLang="en-US" sz="2400" b="1" dirty="0" smtClean="0"/>
              <a:t>は </a:t>
            </a:r>
            <a:r>
              <a:rPr lang="en-US" altLang="ja-JP" sz="2400" b="1" dirty="0" smtClean="0"/>
              <a:t>JADA </a:t>
            </a:r>
            <a:r>
              <a:rPr lang="ja-JP" altLang="en-US" sz="2400" b="1" dirty="0" smtClean="0"/>
              <a:t>ホームページ</a:t>
            </a:r>
            <a:r>
              <a:rPr lang="ja-JP" altLang="en-US" sz="2400" b="1" dirty="0"/>
              <a:t>に掲載。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293096"/>
            <a:ext cx="887614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2400" b="1" dirty="0">
                <a:ea typeface="ＭＳ Ｐゴシック" pitchFamily="50" charset="-128"/>
              </a:rPr>
              <a:t>申請は、国内競技会で</a:t>
            </a:r>
            <a:r>
              <a:rPr lang="ja-JP" altLang="en-US" sz="2400" b="1" dirty="0" smtClean="0">
                <a:ea typeface="ＭＳ Ｐゴシック" pitchFamily="50" charset="-128"/>
              </a:rPr>
              <a:t>は </a:t>
            </a:r>
            <a:r>
              <a:rPr lang="en-US" altLang="ja-JP" sz="2400" b="1" dirty="0" smtClean="0">
                <a:ea typeface="ＭＳ Ｐゴシック" pitchFamily="50" charset="-128"/>
              </a:rPr>
              <a:t>JADA</a:t>
            </a:r>
            <a:r>
              <a:rPr lang="ja-JP" altLang="en-US" sz="2400" b="1" dirty="0" smtClean="0">
                <a:ea typeface="ＭＳ Ｐゴシック" pitchFamily="50" charset="-128"/>
              </a:rPr>
              <a:t>の </a:t>
            </a:r>
            <a:r>
              <a:rPr lang="en-US" altLang="ja-JP" sz="2400" b="1" dirty="0" smtClean="0">
                <a:ea typeface="ＭＳ Ｐゴシック" pitchFamily="50" charset="-128"/>
              </a:rPr>
              <a:t>TUE </a:t>
            </a:r>
            <a:r>
              <a:rPr lang="ja-JP" altLang="en-US" sz="2400" b="1" dirty="0" smtClean="0">
                <a:ea typeface="ＭＳ Ｐゴシック" pitchFamily="50" charset="-128"/>
              </a:rPr>
              <a:t>委員会</a:t>
            </a:r>
            <a:r>
              <a:rPr lang="ja-JP" altLang="en-US" sz="2400" b="1" dirty="0">
                <a:ea typeface="ＭＳ Ｐゴシック" pitchFamily="50" charset="-128"/>
              </a:rPr>
              <a:t>、</a:t>
            </a:r>
            <a:endParaRPr lang="en-US" altLang="ja-JP" sz="24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400" b="1" dirty="0">
                <a:ea typeface="ＭＳ Ｐゴシック" pitchFamily="50" charset="-128"/>
              </a:rPr>
              <a:t>　　国際競技会の場合</a:t>
            </a:r>
            <a:r>
              <a:rPr lang="ja-JP" altLang="en-US" sz="2400" b="1" dirty="0" smtClean="0">
                <a:ea typeface="ＭＳ Ｐゴシック" pitchFamily="50" charset="-128"/>
              </a:rPr>
              <a:t>は </a:t>
            </a:r>
            <a:r>
              <a:rPr lang="en-US" altLang="ja-JP" sz="2400" b="1" dirty="0" smtClean="0">
                <a:ea typeface="ＭＳ Ｐゴシック" pitchFamily="50" charset="-128"/>
              </a:rPr>
              <a:t>FIK </a:t>
            </a:r>
            <a:r>
              <a:rPr lang="ja-JP" altLang="en-US" sz="2400" b="1" dirty="0" smtClean="0">
                <a:ea typeface="ＭＳ Ｐゴシック" pitchFamily="50" charset="-128"/>
              </a:rPr>
              <a:t>の </a:t>
            </a:r>
            <a:r>
              <a:rPr lang="en-US" altLang="ja-JP" sz="2400" b="1" dirty="0" smtClean="0">
                <a:ea typeface="ＭＳ Ｐゴシック" pitchFamily="50" charset="-128"/>
              </a:rPr>
              <a:t>TUE </a:t>
            </a:r>
            <a:r>
              <a:rPr lang="ja-JP" altLang="en-US" sz="2400" b="1" dirty="0" smtClean="0">
                <a:ea typeface="ＭＳ Ｐゴシック" pitchFamily="50" charset="-128"/>
              </a:rPr>
              <a:t>委員会</a:t>
            </a:r>
            <a:r>
              <a:rPr lang="ja-JP" altLang="en-US" sz="2400" b="1" dirty="0">
                <a:ea typeface="ＭＳ Ｐゴシック" pitchFamily="50" charset="-128"/>
              </a:rPr>
              <a:t>に対して各選手が行う。</a:t>
            </a:r>
            <a:endParaRPr lang="en-US" altLang="ja-JP" sz="2400" b="1" dirty="0"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2400" b="1" dirty="0">
                <a:ea typeface="ＭＳ Ｐゴシック" pitchFamily="50" charset="-128"/>
              </a:rPr>
              <a:t>　　申請書はホームページ（</a:t>
            </a:r>
            <a:r>
              <a:rPr lang="en-US" altLang="ja-JP" sz="2400" b="1" dirty="0">
                <a:ea typeface="ＭＳ Ｐゴシック" pitchFamily="50" charset="-128"/>
              </a:rPr>
              <a:t>JADA, </a:t>
            </a:r>
            <a:r>
              <a:rPr lang="ja-JP" altLang="en-US" sz="2400" b="1" dirty="0">
                <a:ea typeface="ＭＳ Ｐゴシック" pitchFamily="50" charset="-128"/>
              </a:rPr>
              <a:t>全剣連）からダウンロードする。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3"/>
          <p:cNvSpPr txBox="1">
            <a:spLocks noChangeArrowheads="1"/>
          </p:cNvSpPr>
          <p:nvPr/>
        </p:nvSpPr>
        <p:spPr bwMode="auto">
          <a:xfrm>
            <a:off x="0" y="476251"/>
            <a:ext cx="9492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u="sng"/>
              <a:t>病気やけがの治療でドーピング禁止物質を使えるか？－２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795867" y="1196976"/>
            <a:ext cx="654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ja-JP" sz="2400" b="1"/>
              <a:t>TUE</a:t>
            </a:r>
            <a:r>
              <a:rPr lang="ja-JP" altLang="en-US" sz="2400" b="1"/>
              <a:t>が承認されるためには、次の条件が必要。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67544" y="1743194"/>
            <a:ext cx="7993944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医療行為は、特定選手の疾病または傷害を治療するために必要なもの</a:t>
            </a:r>
            <a:r>
              <a:rPr lang="ja-JP" altLang="ja-JP" sz="2200" b="1" dirty="0" smtClean="0">
                <a:solidFill>
                  <a:srgbClr val="C00000"/>
                </a:solidFill>
              </a:rPr>
              <a:t>でなければ</a:t>
            </a:r>
            <a:r>
              <a:rPr lang="ja-JP" altLang="ja-JP" sz="2200" b="1" dirty="0">
                <a:solidFill>
                  <a:srgbClr val="C00000"/>
                </a:solidFill>
              </a:rPr>
              <a:t>ならない、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その状況下で、ドーピングの定義に該当しない有効な治療が他にないこと、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その医療行為が選手の運動能力を高めないこと、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その医療行為に先立って、選手の医学的診断がなされていること、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その医療行為が資格のある医療担当者により、適切な医療環境に</a:t>
            </a:r>
            <a:r>
              <a:rPr lang="ja-JP" altLang="ja-JP" sz="2200" b="1" dirty="0" smtClean="0">
                <a:solidFill>
                  <a:srgbClr val="C00000"/>
                </a:solidFill>
              </a:rPr>
              <a:t>おいてきちんと</a:t>
            </a:r>
            <a:r>
              <a:rPr lang="ja-JP" altLang="ja-JP" sz="2200" b="1" dirty="0">
                <a:solidFill>
                  <a:srgbClr val="C00000"/>
                </a:solidFill>
              </a:rPr>
              <a:t>実施されること、</a:t>
            </a:r>
            <a:endParaRPr lang="en-US" altLang="ja-JP" sz="22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ja-JP" altLang="ja-JP" sz="2200" b="1" dirty="0">
                <a:solidFill>
                  <a:srgbClr val="C00000"/>
                </a:solidFill>
              </a:rPr>
              <a:t>その医療行為にかかわる適切な記録が保持されており、閲覧できること。</a:t>
            </a:r>
            <a:endParaRPr lang="ja-JP" altLang="ja-JP" sz="2200" dirty="0">
              <a:solidFill>
                <a:srgbClr val="C00000"/>
              </a:solidFill>
            </a:endParaRPr>
          </a:p>
        </p:txBody>
      </p:sp>
      <p:sp>
        <p:nvSpPr>
          <p:cNvPr id="22533" name="テキスト ボックス 2"/>
          <p:cNvSpPr txBox="1">
            <a:spLocks noChangeArrowheads="1"/>
          </p:cNvSpPr>
          <p:nvPr/>
        </p:nvSpPr>
        <p:spPr bwMode="auto">
          <a:xfrm>
            <a:off x="4647" y="6227058"/>
            <a:ext cx="9169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ea typeface="ＭＳ ゴシック" pitchFamily="49" charset="-128"/>
              </a:rPr>
              <a:t>詳しくは、ネット上の「医師のための</a:t>
            </a:r>
            <a:r>
              <a:rPr lang="en-US" altLang="ja-JP" sz="2000" b="1" dirty="0">
                <a:ea typeface="ＭＳ ゴシック" pitchFamily="49" charset="-128"/>
              </a:rPr>
              <a:t>TUE</a:t>
            </a:r>
            <a:r>
              <a:rPr lang="ja-JP" altLang="en-US" sz="2000" b="1" dirty="0">
                <a:ea typeface="ＭＳ ゴシック" pitchFamily="49" charset="-128"/>
              </a:rPr>
              <a:t>申請ハンドブック」</a:t>
            </a:r>
            <a:r>
              <a:rPr lang="ja-JP" altLang="en-US" sz="2000" b="1" dirty="0" smtClean="0">
                <a:ea typeface="ＭＳ ゴシック" pitchFamily="49" charset="-128"/>
              </a:rPr>
              <a:t>を参照</a:t>
            </a:r>
            <a:r>
              <a:rPr lang="ja-JP" altLang="en-US" sz="2000" b="1" dirty="0">
                <a:ea typeface="ＭＳ ゴシック" pitchFamily="49" charset="-1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テキスト ボックス 3"/>
          <p:cNvSpPr txBox="1">
            <a:spLocks noChangeArrowheads="1"/>
          </p:cNvSpPr>
          <p:nvPr/>
        </p:nvSpPr>
        <p:spPr bwMode="auto">
          <a:xfrm>
            <a:off x="1051278" y="1590675"/>
            <a:ext cx="6325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2800" b="1"/>
              <a:t> 尿検査だけではわからないことがある。</a:t>
            </a:r>
          </a:p>
        </p:txBody>
      </p:sp>
      <p:sp>
        <p:nvSpPr>
          <p:cNvPr id="28675" name="テキスト ボックス 4"/>
          <p:cNvSpPr txBox="1">
            <a:spLocks noChangeArrowheads="1"/>
          </p:cNvSpPr>
          <p:nvPr/>
        </p:nvSpPr>
        <p:spPr bwMode="auto">
          <a:xfrm>
            <a:off x="1051279" y="2184400"/>
            <a:ext cx="7730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2800" b="1"/>
              <a:t> 血液検査も必要な場合がある（</a:t>
            </a:r>
            <a:r>
              <a:rPr lang="en-US" altLang="ja-JP" sz="2000" b="1"/>
              <a:t>ex.</a:t>
            </a:r>
            <a:r>
              <a:rPr lang="en-US" altLang="ja-JP" sz="2800" b="1"/>
              <a:t> </a:t>
            </a:r>
            <a:r>
              <a:rPr lang="ja-JP" altLang="en-US" sz="2000" b="1"/>
              <a:t>ヒト成長ホルモン</a:t>
            </a:r>
            <a:r>
              <a:rPr lang="ja-JP" altLang="en-US" sz="2800" b="1"/>
              <a:t>）。</a:t>
            </a:r>
          </a:p>
        </p:txBody>
      </p:sp>
      <p:sp>
        <p:nvSpPr>
          <p:cNvPr id="28676" name="テキスト ボックス 4"/>
          <p:cNvSpPr txBox="1">
            <a:spLocks noChangeArrowheads="1"/>
          </p:cNvSpPr>
          <p:nvPr/>
        </p:nvSpPr>
        <p:spPr bwMode="auto">
          <a:xfrm>
            <a:off x="1051278" y="2833689"/>
            <a:ext cx="6968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2800" b="1"/>
              <a:t> 生体パスポート（</a:t>
            </a:r>
            <a:r>
              <a:rPr lang="en-US" altLang="ja-JP" sz="2800" b="1"/>
              <a:t>biological passport</a:t>
            </a:r>
            <a:r>
              <a:rPr lang="ja-JP" altLang="en-US" sz="2800" b="1"/>
              <a:t>）の導入</a:t>
            </a:r>
          </a:p>
        </p:txBody>
      </p:sp>
      <p:sp>
        <p:nvSpPr>
          <p:cNvPr id="28677" name="正方形/長方形 1"/>
          <p:cNvSpPr>
            <a:spLocks noChangeArrowheads="1"/>
          </p:cNvSpPr>
          <p:nvPr/>
        </p:nvSpPr>
        <p:spPr bwMode="auto">
          <a:xfrm>
            <a:off x="1584679" y="3427413"/>
            <a:ext cx="637963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200" b="1">
                <a:latin typeface="ＭＳ ゴシック" pitchFamily="49" charset="-128"/>
                <a:ea typeface="ＭＳ ゴシック" pitchFamily="49" charset="-128"/>
              </a:rPr>
              <a:t>一定期間、選手の生物学的マーカーを記録し、これを照合することでドーピングを検知しようとする検査手法。従来は、一発検査だったが、生体パスポートでは継続的な観察によりドーピングを検知する。</a:t>
            </a:r>
          </a:p>
        </p:txBody>
      </p:sp>
      <p:sp>
        <p:nvSpPr>
          <p:cNvPr id="28678" name="テキスト ボックス 3"/>
          <p:cNvSpPr txBox="1">
            <a:spLocks noChangeArrowheads="1"/>
          </p:cNvSpPr>
          <p:nvPr/>
        </p:nvSpPr>
        <p:spPr bwMode="auto">
          <a:xfrm>
            <a:off x="1116190" y="5211764"/>
            <a:ext cx="7026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 sz="2800" b="1"/>
              <a:t> 採血によるリスク（神経損傷）をどうするか？</a:t>
            </a:r>
          </a:p>
        </p:txBody>
      </p:sp>
      <p:sp>
        <p:nvSpPr>
          <p:cNvPr id="28679" name="テキスト ボックス 1"/>
          <p:cNvSpPr txBox="1">
            <a:spLocks noChangeArrowheads="1"/>
          </p:cNvSpPr>
          <p:nvPr/>
        </p:nvSpPr>
        <p:spPr bwMode="auto">
          <a:xfrm>
            <a:off x="323528" y="467882"/>
            <a:ext cx="5902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/>
              <a:t>今後のドーピング検査の方向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95536" y="476672"/>
            <a:ext cx="5844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 b="1" u="sng" dirty="0">
                <a:latin typeface="ＭＳ ゴシック" pitchFamily="49" charset="-128"/>
                <a:ea typeface="ＭＳ ゴシック" pitchFamily="49" charset="-128"/>
              </a:rPr>
              <a:t>競技外検査と競技会検査</a:t>
            </a:r>
          </a:p>
        </p:txBody>
      </p:sp>
      <p:sp>
        <p:nvSpPr>
          <p:cNvPr id="7171" name="テキスト ボックス 4"/>
          <p:cNvSpPr txBox="1">
            <a:spLocks noChangeArrowheads="1"/>
          </p:cNvSpPr>
          <p:nvPr/>
        </p:nvSpPr>
        <p:spPr bwMode="auto">
          <a:xfrm>
            <a:off x="730956" y="1628776"/>
            <a:ext cx="6151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ja-JP" altLang="en-US" sz="2400" b="1" u="sng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競技外検査</a:t>
            </a:r>
            <a:r>
              <a:rPr lang="ja-JP" altLang="en-US" sz="2400" b="1" u="sng">
                <a:solidFill>
                  <a:srgbClr val="C00000"/>
                </a:solidFill>
                <a:ea typeface="ＭＳ ゴシック" pitchFamily="49" charset="-128"/>
                <a:cs typeface="Arial" charset="0"/>
              </a:rPr>
              <a:t>（</a:t>
            </a:r>
            <a:r>
              <a:rPr lang="en-US" altLang="ja-JP" sz="2400" b="1" u="sng">
                <a:solidFill>
                  <a:srgbClr val="C00000"/>
                </a:solidFill>
                <a:ea typeface="ＭＳ ゴシック" pitchFamily="49" charset="-128"/>
                <a:cs typeface="Arial" charset="0"/>
              </a:rPr>
              <a:t>OCT: out-of-competition test)</a:t>
            </a:r>
          </a:p>
        </p:txBody>
      </p:sp>
      <p:sp>
        <p:nvSpPr>
          <p:cNvPr id="7172" name="テキスト ボックス 5"/>
          <p:cNvSpPr txBox="1">
            <a:spLocks noChangeArrowheads="1"/>
          </p:cNvSpPr>
          <p:nvPr/>
        </p:nvSpPr>
        <p:spPr bwMode="auto">
          <a:xfrm>
            <a:off x="794457" y="3975100"/>
            <a:ext cx="5469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ja-JP" altLang="en-US" sz="2400" b="1" u="sng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競技会検査</a:t>
            </a:r>
            <a:r>
              <a:rPr lang="ja-JP" altLang="en-US" sz="2400" b="1" u="sng">
                <a:solidFill>
                  <a:srgbClr val="C00000"/>
                </a:solidFill>
                <a:ea typeface="ＭＳ ゴシック" pitchFamily="49" charset="-128"/>
                <a:cs typeface="Arial" charset="0"/>
              </a:rPr>
              <a:t>（</a:t>
            </a:r>
            <a:r>
              <a:rPr lang="en-US" altLang="ja-JP" sz="2400" b="1" u="sng">
                <a:solidFill>
                  <a:srgbClr val="C00000"/>
                </a:solidFill>
                <a:ea typeface="ＭＳ ゴシック" pitchFamily="49" charset="-128"/>
                <a:cs typeface="Arial" charset="0"/>
              </a:rPr>
              <a:t>ICT: in-competition test)</a:t>
            </a:r>
          </a:p>
        </p:txBody>
      </p:sp>
      <p:sp>
        <p:nvSpPr>
          <p:cNvPr id="7173" name="テキスト ボックス 1"/>
          <p:cNvSpPr txBox="1">
            <a:spLocks noChangeArrowheads="1"/>
          </p:cNvSpPr>
          <p:nvPr/>
        </p:nvSpPr>
        <p:spPr bwMode="auto">
          <a:xfrm>
            <a:off x="971600" y="2276872"/>
            <a:ext cx="78454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200" b="1">
                <a:ea typeface="ＭＳ ゴシック" pitchFamily="49" charset="-128"/>
              </a:rPr>
              <a:t>抜き打ちの検査。居場所情報登録選手（</a:t>
            </a:r>
            <a:r>
              <a:rPr lang="en-US" altLang="ja-JP" sz="2200" b="1">
                <a:ea typeface="ＭＳ ゴシック" pitchFamily="49" charset="-128"/>
              </a:rPr>
              <a:t>RTPA: registered </a:t>
            </a:r>
          </a:p>
          <a:p>
            <a:r>
              <a:rPr lang="en-US" altLang="ja-JP" sz="2200" b="1">
                <a:ea typeface="ＭＳ ゴシック" pitchFamily="49" charset="-128"/>
              </a:rPr>
              <a:t>testing pool athlete)</a:t>
            </a:r>
            <a:r>
              <a:rPr lang="ja-JP" altLang="en-US" sz="2200" b="1">
                <a:ea typeface="ＭＳ ゴシック" pitchFamily="49" charset="-128"/>
              </a:rPr>
              <a:t>が対象となる。選手はｲﾝﾀｰﾈｯﾄ上の</a:t>
            </a:r>
            <a:endParaRPr lang="en-US" altLang="ja-JP" sz="2200" b="1">
              <a:ea typeface="ＭＳ ゴシック" pitchFamily="49" charset="-128"/>
            </a:endParaRPr>
          </a:p>
          <a:p>
            <a:r>
              <a:rPr lang="ja-JP" altLang="en-US" sz="2200" b="1">
                <a:ea typeface="ＭＳ ゴシック" pitchFamily="49" charset="-128"/>
              </a:rPr>
              <a:t>ｱﾝﾁ･ﾄﾞｰﾋﾟﾝｸﾞ管理運営システム（</a:t>
            </a:r>
            <a:r>
              <a:rPr lang="en-US" altLang="ja-JP" sz="2200" b="1">
                <a:ea typeface="ＭＳ ゴシック" pitchFamily="49" charset="-128"/>
              </a:rPr>
              <a:t>ADAMS</a:t>
            </a:r>
            <a:r>
              <a:rPr lang="ja-JP" altLang="en-US" sz="2200" b="1">
                <a:ea typeface="ＭＳ ゴシック" pitchFamily="49" charset="-128"/>
              </a:rPr>
              <a:t>）を通じて、</a:t>
            </a:r>
            <a:endParaRPr lang="en-US" altLang="ja-JP" sz="2200" b="1">
              <a:ea typeface="ＭＳ ゴシック" pitchFamily="49" charset="-128"/>
            </a:endParaRPr>
          </a:p>
          <a:p>
            <a:r>
              <a:rPr lang="ja-JP" altLang="en-US" sz="2200" b="1">
                <a:ea typeface="ＭＳ ゴシック" pitchFamily="49" charset="-128"/>
              </a:rPr>
              <a:t>四半期ごとに３ヶ月分の居場所情報を登録する必要がある。</a:t>
            </a:r>
          </a:p>
        </p:txBody>
      </p:sp>
      <p:sp>
        <p:nvSpPr>
          <p:cNvPr id="7174" name="テキスト ボックス 5"/>
          <p:cNvSpPr txBox="1">
            <a:spLocks noChangeArrowheads="1"/>
          </p:cNvSpPr>
          <p:nvPr/>
        </p:nvSpPr>
        <p:spPr bwMode="auto">
          <a:xfrm>
            <a:off x="845766" y="4653136"/>
            <a:ext cx="82982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200" b="1" dirty="0">
                <a:ea typeface="ＭＳ ゴシック" pitchFamily="49" charset="-128"/>
              </a:rPr>
              <a:t>競技の</a:t>
            </a:r>
            <a:r>
              <a:rPr lang="en-US" altLang="ja-JP" sz="2200" b="1" dirty="0">
                <a:ea typeface="ＭＳ ゴシック" pitchFamily="49" charset="-128"/>
              </a:rPr>
              <a:t>12</a:t>
            </a:r>
            <a:r>
              <a:rPr lang="ja-JP" altLang="en-US" sz="2200" b="1" dirty="0">
                <a:ea typeface="ＭＳ ゴシック" pitchFamily="49" charset="-128"/>
              </a:rPr>
              <a:t>時間前から競技を終えた直後までに行われる検査。</a:t>
            </a:r>
            <a:endParaRPr lang="en-US" altLang="ja-JP" sz="2200" b="1" dirty="0">
              <a:ea typeface="ＭＳ ゴシック" pitchFamily="49" charset="-128"/>
            </a:endParaRPr>
          </a:p>
          <a:p>
            <a:r>
              <a:rPr lang="ja-JP" altLang="en-US" sz="2200" b="1" dirty="0">
                <a:ea typeface="ＭＳ ゴシック" pitchFamily="49" charset="-128"/>
              </a:rPr>
              <a:t>ﾄﾞｰﾋﾟﾝｸﾞ検査を行う大会に参加する選手が対象となる。</a:t>
            </a:r>
            <a:endParaRPr lang="en-US" altLang="ja-JP" sz="2200" b="1" dirty="0">
              <a:ea typeface="ＭＳ ゴシック" pitchFamily="49" charset="-128"/>
            </a:endParaRPr>
          </a:p>
          <a:p>
            <a:r>
              <a:rPr lang="ja-JP" altLang="en-US" sz="2200" b="1" dirty="0">
                <a:ea typeface="ＭＳ ゴシック" pitchFamily="49" charset="-128"/>
              </a:rPr>
              <a:t>治療のために禁止薬物をやむを得ず使用する場合には、</a:t>
            </a:r>
            <a:endParaRPr lang="en-US" altLang="ja-JP" sz="2200" b="1" dirty="0">
              <a:ea typeface="ＭＳ ゴシック" pitchFamily="49" charset="-128"/>
            </a:endParaRPr>
          </a:p>
          <a:p>
            <a:r>
              <a:rPr lang="en-US" altLang="ja-JP" sz="2200" b="1" dirty="0">
                <a:ea typeface="ＭＳ ゴシック" pitchFamily="49" charset="-128"/>
              </a:rPr>
              <a:t>TUE</a:t>
            </a:r>
            <a:r>
              <a:rPr lang="ja-JP" altLang="en-US" sz="2200" b="1" dirty="0">
                <a:ea typeface="ＭＳ ゴシック" pitchFamily="49" charset="-128"/>
              </a:rPr>
              <a:t>（</a:t>
            </a:r>
            <a:r>
              <a:rPr lang="en-US" altLang="ja-JP" sz="2200" b="1" dirty="0">
                <a:ea typeface="ＭＳ ゴシック" pitchFamily="49" charset="-128"/>
              </a:rPr>
              <a:t>therapeutic use exemptions; </a:t>
            </a:r>
            <a:r>
              <a:rPr lang="ja-JP" altLang="en-US" sz="2200" b="1" dirty="0">
                <a:ea typeface="ＭＳ ゴシック" pitchFamily="49" charset="-128"/>
              </a:rPr>
              <a:t>治療使用特例）の提出が必要。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テキスト ボックス 3"/>
          <p:cNvSpPr txBox="1">
            <a:spLocks noChangeArrowheads="1"/>
          </p:cNvSpPr>
          <p:nvPr/>
        </p:nvSpPr>
        <p:spPr bwMode="auto">
          <a:xfrm>
            <a:off x="323528" y="548680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u="sng" dirty="0"/>
              <a:t>現在の居場所情報登録選手 （</a:t>
            </a:r>
            <a:r>
              <a:rPr lang="en-US" altLang="ja-JP" sz="3600" b="1" u="sng" dirty="0"/>
              <a:t>RTPA</a:t>
            </a:r>
            <a:r>
              <a:rPr lang="ja-JP" altLang="en-US" sz="3600" b="1" u="sng" dirty="0"/>
              <a:t>）</a:t>
            </a:r>
          </a:p>
        </p:txBody>
      </p:sp>
      <p:sp>
        <p:nvSpPr>
          <p:cNvPr id="8195" name="テキスト ボックス 4"/>
          <p:cNvSpPr txBox="1">
            <a:spLocks noChangeArrowheads="1"/>
          </p:cNvSpPr>
          <p:nvPr/>
        </p:nvSpPr>
        <p:spPr bwMode="auto">
          <a:xfrm>
            <a:off x="1331640" y="2492896"/>
            <a:ext cx="274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/>
              <a:t>日本</a:t>
            </a:r>
            <a:r>
              <a:rPr lang="ja-JP" altLang="en-US" sz="2800" b="1" dirty="0" smtClean="0"/>
              <a:t>：</a:t>
            </a:r>
            <a:r>
              <a:rPr lang="en-US" altLang="ja-JP" sz="2800" b="1" dirty="0" smtClean="0"/>
              <a:t>4</a:t>
            </a:r>
            <a:r>
              <a:rPr lang="ja-JP" altLang="en-US" sz="2800" b="1" dirty="0" smtClean="0"/>
              <a:t>名 </a:t>
            </a:r>
            <a:r>
              <a:rPr lang="ja-JP" altLang="en-US" sz="2800" b="1" dirty="0"/>
              <a:t>　</a:t>
            </a:r>
          </a:p>
        </p:txBody>
      </p:sp>
      <p:sp>
        <p:nvSpPr>
          <p:cNvPr id="8196" name="テキスト ボックス 5"/>
          <p:cNvSpPr txBox="1">
            <a:spLocks noChangeArrowheads="1"/>
          </p:cNvSpPr>
          <p:nvPr/>
        </p:nvSpPr>
        <p:spPr bwMode="auto">
          <a:xfrm>
            <a:off x="611560" y="3068960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800" b="1" dirty="0" smtClean="0"/>
              <a:t>　　　韓国</a:t>
            </a:r>
            <a:r>
              <a:rPr lang="ja-JP" altLang="en-US" sz="2800" b="1" dirty="0"/>
              <a:t>：</a:t>
            </a:r>
            <a:r>
              <a:rPr lang="en-US" altLang="ja-JP" sz="2800" b="1" dirty="0"/>
              <a:t>2</a:t>
            </a:r>
            <a:r>
              <a:rPr lang="ja-JP" altLang="en-US" sz="2800" b="1" dirty="0" smtClean="0"/>
              <a:t>名</a:t>
            </a:r>
            <a:endParaRPr lang="en-US" altLang="ja-JP" sz="2800" b="1" dirty="0"/>
          </a:p>
          <a:p>
            <a:pPr>
              <a:spcAft>
                <a:spcPts val="600"/>
              </a:spcAft>
            </a:pPr>
            <a:r>
              <a:rPr lang="ja-JP" altLang="en-US" sz="2800" b="1" dirty="0" smtClean="0"/>
              <a:t>　　　アメリカ、フランス、イタリー、ポーランド：</a:t>
            </a:r>
            <a:r>
              <a:rPr lang="ja-JP" altLang="en-US" sz="2800" b="1" dirty="0"/>
              <a:t>各</a:t>
            </a:r>
            <a:r>
              <a:rPr lang="en-US" altLang="ja-JP" sz="2800" b="1" dirty="0"/>
              <a:t>1</a:t>
            </a:r>
            <a:r>
              <a:rPr lang="ja-JP" altLang="en-US" sz="2800" b="1" dirty="0" smtClean="0"/>
              <a:t>名</a:t>
            </a:r>
            <a:endParaRPr lang="en-US" altLang="ja-JP" sz="2800" b="1" dirty="0" smtClean="0"/>
          </a:p>
          <a:p>
            <a:pPr>
              <a:spcAft>
                <a:spcPts val="600"/>
              </a:spcAft>
            </a:pPr>
            <a:endParaRPr lang="en-US" altLang="ja-JP" sz="2800" b="1" dirty="0" smtClean="0"/>
          </a:p>
          <a:p>
            <a:pPr>
              <a:spcAft>
                <a:spcPts val="600"/>
              </a:spcAft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</a:t>
            </a:r>
            <a:r>
              <a:rPr lang="ja-JP" altLang="en-US" sz="2800" b="1" dirty="0" smtClean="0"/>
              <a:t>計</a:t>
            </a:r>
            <a:r>
              <a:rPr lang="en-US" altLang="ja-JP" sz="2800" b="1" dirty="0" smtClean="0"/>
              <a:t>10</a:t>
            </a:r>
            <a:r>
              <a:rPr lang="ja-JP" altLang="en-US" sz="2800" b="1" dirty="0" smtClean="0"/>
              <a:t>名（男</a:t>
            </a:r>
            <a:r>
              <a:rPr lang="en-US" altLang="ja-JP" sz="2800" b="1" dirty="0" smtClean="0"/>
              <a:t>5</a:t>
            </a:r>
            <a:r>
              <a:rPr lang="ja-JP" altLang="en-US" sz="2800" b="1" dirty="0" err="1" smtClean="0"/>
              <a:t>、</a:t>
            </a:r>
            <a:r>
              <a:rPr lang="ja-JP" altLang="en-US" sz="2800" b="1" dirty="0" smtClean="0"/>
              <a:t>女</a:t>
            </a:r>
            <a:r>
              <a:rPr lang="en-US" altLang="ja-JP" sz="2800" b="1" dirty="0" smtClean="0"/>
              <a:t>5</a:t>
            </a:r>
            <a:r>
              <a:rPr lang="ja-JP" altLang="en-US" sz="2800" b="1" dirty="0" smtClean="0"/>
              <a:t>）</a:t>
            </a:r>
            <a:endParaRPr lang="en-US" altLang="ja-JP" sz="2800" b="1" dirty="0" smtClean="0"/>
          </a:p>
          <a:p>
            <a:pPr>
              <a:spcAft>
                <a:spcPts val="600"/>
              </a:spcAft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</a:t>
            </a:r>
            <a:r>
              <a:rPr lang="ja-JP" altLang="en-US" sz="2800" b="1" dirty="0" smtClean="0"/>
              <a:t>任期</a:t>
            </a:r>
            <a:r>
              <a:rPr lang="ja-JP" altLang="en-US" sz="2800" b="1" dirty="0" smtClean="0"/>
              <a:t>は</a:t>
            </a:r>
            <a:r>
              <a:rPr lang="en-US" altLang="ja-JP" sz="2800" b="1" dirty="0" smtClean="0"/>
              <a:t>1</a:t>
            </a:r>
            <a:r>
              <a:rPr lang="ja-JP" altLang="en-US" sz="2800" b="1" dirty="0" smtClean="0"/>
              <a:t>年。</a:t>
            </a:r>
            <a:endParaRPr lang="ja-JP" altLang="en-US" sz="2800" b="1" dirty="0"/>
          </a:p>
        </p:txBody>
      </p:sp>
      <p:sp>
        <p:nvSpPr>
          <p:cNvPr id="8197" name="テキスト ボックス 1"/>
          <p:cNvSpPr txBox="1">
            <a:spLocks noChangeArrowheads="1"/>
          </p:cNvSpPr>
          <p:nvPr/>
        </p:nvSpPr>
        <p:spPr bwMode="auto">
          <a:xfrm>
            <a:off x="827584" y="1628800"/>
            <a:ext cx="2172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ea typeface="ＭＳ ゴシック" pitchFamily="49" charset="-128"/>
              </a:rPr>
              <a:t>2018</a:t>
            </a:r>
            <a:r>
              <a:rPr lang="ja-JP" altLang="en-US" sz="2800" b="1" dirty="0" smtClean="0">
                <a:ea typeface="ＭＳ ゴシック" pitchFamily="49" charset="-128"/>
              </a:rPr>
              <a:t>年度</a:t>
            </a:r>
            <a:endParaRPr lang="ja-JP" altLang="en-US" sz="2800" b="1" dirty="0"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1268760"/>
            <a:ext cx="8168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IF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（国際競技連盟）あるいは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JADA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に指名された選手が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四半期（＝</a:t>
            </a:r>
            <a:r>
              <a:rPr lang="en-US" altLang="ja-JP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ヶ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ごとに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毎日の活動に関する情報を報告する。</a:t>
            </a:r>
          </a:p>
        </p:txBody>
      </p:sp>
      <p:pic>
        <p:nvPicPr>
          <p:cNvPr id="9220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31142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テキスト ボックス 5"/>
          <p:cNvSpPr txBox="1">
            <a:spLocks noChangeArrowheads="1"/>
          </p:cNvSpPr>
          <p:nvPr/>
        </p:nvSpPr>
        <p:spPr bwMode="auto">
          <a:xfrm>
            <a:off x="7260168" y="6535738"/>
            <a:ext cx="1945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C00000"/>
                </a:solidFill>
              </a:rPr>
              <a:t>JADA</a:t>
            </a:r>
            <a:r>
              <a:rPr lang="ja-JP" altLang="en-US" sz="1200" b="1">
                <a:solidFill>
                  <a:srgbClr val="C00000"/>
                </a:solidFill>
              </a:rPr>
              <a:t>ホームページより引用</a:t>
            </a: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323528" y="404664"/>
            <a:ext cx="7600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u="sng" dirty="0">
                <a:latin typeface="ＭＳ ゴシック" pitchFamily="49" charset="-128"/>
                <a:ea typeface="ＭＳ ゴシック" pitchFamily="49" charset="-128"/>
              </a:rPr>
              <a:t>居場所情報登録選手（</a:t>
            </a:r>
            <a:r>
              <a:rPr lang="en-US" altLang="ja-JP" sz="3600" b="1" u="sng" dirty="0">
                <a:latin typeface="ＭＳ ゴシック" pitchFamily="49" charset="-128"/>
                <a:ea typeface="ＭＳ ゴシック" pitchFamily="49" charset="-128"/>
              </a:rPr>
              <a:t>RTPA</a:t>
            </a:r>
            <a:r>
              <a:rPr lang="ja-JP" altLang="en-US" sz="3600" b="1" u="sng" dirty="0">
                <a:latin typeface="ＭＳ ゴシック" pitchFamily="49" charset="-128"/>
                <a:ea typeface="ＭＳ ゴシック" pitchFamily="49" charset="-128"/>
              </a:rPr>
              <a:t>）の義務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3"/>
          <p:cNvSpPr txBox="1">
            <a:spLocks noChangeArrowheads="1"/>
          </p:cNvSpPr>
          <p:nvPr/>
        </p:nvSpPr>
        <p:spPr bwMode="auto">
          <a:xfrm>
            <a:off x="323528" y="404664"/>
            <a:ext cx="7600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u="sng" dirty="0">
                <a:latin typeface="ＭＳ ゴシック" pitchFamily="49" charset="-128"/>
                <a:ea typeface="ＭＳ ゴシック" pitchFamily="49" charset="-128"/>
              </a:rPr>
              <a:t>居場所情報登録選手（</a:t>
            </a:r>
            <a:r>
              <a:rPr lang="en-US" altLang="ja-JP" sz="3600" b="1" u="sng" dirty="0">
                <a:latin typeface="ＭＳ ゴシック" pitchFamily="49" charset="-128"/>
                <a:ea typeface="ＭＳ ゴシック" pitchFamily="49" charset="-128"/>
              </a:rPr>
              <a:t>RTPA</a:t>
            </a:r>
            <a:r>
              <a:rPr lang="ja-JP" altLang="en-US" sz="3600" b="1" u="sng" dirty="0">
                <a:latin typeface="ＭＳ ゴシック" pitchFamily="49" charset="-128"/>
                <a:ea typeface="ＭＳ ゴシック" pitchFamily="49" charset="-128"/>
              </a:rPr>
              <a:t>）の義務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281114"/>
            <a:ext cx="8845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もっとも大事なのは</a:t>
            </a:r>
            <a:r>
              <a:rPr lang="ja-JP" altLang="en-US" sz="2000" b="1" dirty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en-US" altLang="ja-JP" sz="2000" b="1" dirty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lang="ja-JP" altLang="en-US" sz="2000" b="1" dirty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分の時間枠」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。その時間に抜打ち検査がある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可能性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があり、指定の場所に居ないと報告義務違反となる</a:t>
            </a:r>
          </a:p>
        </p:txBody>
      </p:sp>
      <p:pic>
        <p:nvPicPr>
          <p:cNvPr id="10244" name="図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845" y="1989139"/>
            <a:ext cx="7313789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テキスト ボックス 1"/>
          <p:cNvSpPr txBox="1">
            <a:spLocks noChangeArrowheads="1"/>
          </p:cNvSpPr>
          <p:nvPr/>
        </p:nvSpPr>
        <p:spPr bwMode="auto">
          <a:xfrm>
            <a:off x="7260168" y="6608764"/>
            <a:ext cx="1945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C00000"/>
                </a:solidFill>
              </a:rPr>
              <a:t>JADA</a:t>
            </a:r>
            <a:r>
              <a:rPr lang="ja-JP" altLang="en-US" sz="1200" b="1">
                <a:solidFill>
                  <a:srgbClr val="C00000"/>
                </a:solidFill>
              </a:rPr>
              <a:t>ホームページより引用</a:t>
            </a:r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1" y="6093296"/>
            <a:ext cx="914399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u="sng" dirty="0" smtClean="0">
                <a:latin typeface="ＭＳ ゴシック" pitchFamily="49" charset="-128"/>
                <a:ea typeface="ＭＳ ゴシック" pitchFamily="49" charset="-128"/>
              </a:rPr>
              <a:t>1 </a:t>
            </a:r>
            <a:r>
              <a:rPr lang="ja-JP" altLang="en-US" sz="2400" b="1" u="sng" dirty="0" smtClean="0">
                <a:latin typeface="ＭＳ ゴシック" pitchFamily="49" charset="-128"/>
                <a:ea typeface="ＭＳ ゴシック" pitchFamily="49" charset="-128"/>
              </a:rPr>
              <a:t>年間で </a:t>
            </a:r>
            <a:r>
              <a:rPr lang="en-US" altLang="ja-JP" sz="2400" b="1" u="sng" dirty="0" smtClean="0">
                <a:latin typeface="ＭＳ ゴシック" pitchFamily="49" charset="-128"/>
                <a:ea typeface="ＭＳ ゴシック" pitchFamily="49" charset="-128"/>
              </a:rPr>
              <a:t>3 </a:t>
            </a:r>
            <a:r>
              <a:rPr lang="ja-JP" altLang="en-US" sz="2400" b="1" u="sng" dirty="0" smtClean="0">
                <a:latin typeface="ＭＳ ゴシック" pitchFamily="49" charset="-128"/>
                <a:ea typeface="ＭＳ ゴシック" pitchFamily="49" charset="-128"/>
              </a:rPr>
              <a:t>回</a:t>
            </a:r>
            <a:r>
              <a:rPr lang="ja-JP" altLang="en-US" sz="2400" b="1" u="sng" dirty="0">
                <a:latin typeface="ＭＳ ゴシック" pitchFamily="49" charset="-128"/>
                <a:ea typeface="ＭＳ ゴシック" pitchFamily="49" charset="-128"/>
              </a:rPr>
              <a:t>違反する</a:t>
            </a:r>
            <a:r>
              <a:rPr lang="ja-JP" altLang="en-US" sz="2400" b="1" u="sng" dirty="0" smtClean="0">
                <a:latin typeface="ＭＳ ゴシック" pitchFamily="49" charset="-128"/>
                <a:ea typeface="ＭＳ ゴシック" pitchFamily="49" charset="-128"/>
              </a:rPr>
              <a:t>とｱﾝﾁ</a:t>
            </a:r>
            <a:r>
              <a:rPr lang="ja-JP" altLang="en-US" sz="2400" b="1" u="sng" dirty="0">
                <a:latin typeface="ＭＳ ゴシック" pitchFamily="49" charset="-128"/>
                <a:ea typeface="ＭＳ ゴシック" pitchFamily="49" charset="-128"/>
              </a:rPr>
              <a:t>･ﾄﾞｰﾋﾟﾝｸﾞ違反（＝資格停止）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3" y="404664"/>
            <a:ext cx="7132913" cy="597666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91680" y="6381328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http://www.japan-sports.or.jp/medicine/doping/tabid/539/Default.aspx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114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3"/>
          <p:cNvSpPr txBox="1">
            <a:spLocks noChangeArrowheads="1"/>
          </p:cNvSpPr>
          <p:nvPr/>
        </p:nvSpPr>
        <p:spPr bwMode="auto">
          <a:xfrm>
            <a:off x="395536" y="476672"/>
            <a:ext cx="8547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u="sng" dirty="0"/>
              <a:t>ドーピングで禁止されている物質や方法には</a:t>
            </a:r>
            <a:endParaRPr lang="en-US" altLang="ja-JP" sz="3000" b="1" u="sng" dirty="0"/>
          </a:p>
          <a:p>
            <a:r>
              <a:rPr lang="ja-JP" altLang="en-US" sz="3000" b="1" dirty="0"/>
              <a:t>　　　　　　　　　　　　　　　　　</a:t>
            </a:r>
            <a:r>
              <a:rPr lang="ja-JP" altLang="en-US" sz="3000" b="1" u="sng" dirty="0"/>
              <a:t>どんなものがあるのか？</a:t>
            </a:r>
          </a:p>
        </p:txBody>
      </p:sp>
      <p:grpSp>
        <p:nvGrpSpPr>
          <p:cNvPr id="2" name="グループ化 7"/>
          <p:cNvGrpSpPr>
            <a:grpSpLocks/>
          </p:cNvGrpSpPr>
          <p:nvPr/>
        </p:nvGrpSpPr>
        <p:grpSpPr bwMode="auto">
          <a:xfrm>
            <a:off x="251520" y="1916832"/>
            <a:ext cx="6171882" cy="3630537"/>
            <a:chOff x="1399084" y="1988840"/>
            <a:chExt cx="6943184" cy="3629941"/>
          </a:xfrm>
        </p:grpSpPr>
        <p:sp>
          <p:nvSpPr>
            <p:cNvPr id="12295" name="テキスト ボックス 4"/>
            <p:cNvSpPr txBox="1">
              <a:spLocks noChangeArrowheads="1"/>
            </p:cNvSpPr>
            <p:nvPr/>
          </p:nvSpPr>
          <p:spPr bwMode="auto">
            <a:xfrm>
              <a:off x="1417581" y="1988840"/>
              <a:ext cx="4580358" cy="46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400" b="1" dirty="0" smtClean="0">
                  <a:latin typeface="Arial" charset="0"/>
                </a:rPr>
                <a:t>①</a:t>
              </a:r>
              <a:r>
                <a:rPr lang="ja-JP" altLang="en-US" sz="2400" b="1" dirty="0" smtClean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 </a:t>
              </a:r>
              <a:r>
                <a:rPr lang="ja-JP" altLang="en-US" sz="2400" b="1" dirty="0" smtClean="0">
                  <a:latin typeface="Arial" charset="0"/>
                </a:rPr>
                <a:t>常に禁止される物質と方法</a:t>
              </a:r>
            </a:p>
          </p:txBody>
        </p:sp>
        <p:sp>
          <p:nvSpPr>
            <p:cNvPr id="13320" name="テキスト ボックス 5"/>
            <p:cNvSpPr txBox="1">
              <a:spLocks noChangeArrowheads="1"/>
            </p:cNvSpPr>
            <p:nvPr/>
          </p:nvSpPr>
          <p:spPr bwMode="auto">
            <a:xfrm>
              <a:off x="1399084" y="4047455"/>
              <a:ext cx="6943184" cy="46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400" b="1"/>
                <a:t>② 競技会検査において禁止される物質と方法</a:t>
              </a:r>
            </a:p>
          </p:txBody>
        </p:sp>
        <p:sp>
          <p:nvSpPr>
            <p:cNvPr id="13321" name="テキスト ボックス 6"/>
            <p:cNvSpPr txBox="1">
              <a:spLocks noChangeArrowheads="1"/>
            </p:cNvSpPr>
            <p:nvPr/>
          </p:nvSpPr>
          <p:spPr bwMode="auto">
            <a:xfrm>
              <a:off x="1399084" y="5157192"/>
              <a:ext cx="5980206" cy="46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400" b="1"/>
                <a:t>③ 特定の競技において禁止される物質</a:t>
              </a:r>
            </a:p>
          </p:txBody>
        </p:sp>
      </p:grpSp>
      <p:sp>
        <p:nvSpPr>
          <p:cNvPr id="12292" name="テキスト ボックス 8"/>
          <p:cNvSpPr txBox="1">
            <a:spLocks noChangeArrowheads="1"/>
          </p:cNvSpPr>
          <p:nvPr/>
        </p:nvSpPr>
        <p:spPr bwMode="auto">
          <a:xfrm>
            <a:off x="721502" y="2420888"/>
            <a:ext cx="84224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latin typeface="Arial" charset="0"/>
              </a:rPr>
              <a:t>禁止物質：無承認物質、蛋白同化薬、ペプチドホルモン、成長因子及び</a:t>
            </a:r>
            <a:endParaRPr lang="en-US" altLang="ja-JP" sz="2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latin typeface="Arial" charset="0"/>
              </a:rPr>
              <a:t>関連物質ベータ</a:t>
            </a:r>
            <a:r>
              <a:rPr lang="en-US" altLang="ja-JP" sz="2000" b="1" dirty="0" smtClean="0">
                <a:latin typeface="Arial" charset="0"/>
              </a:rPr>
              <a:t>2</a:t>
            </a:r>
            <a:r>
              <a:rPr lang="ja-JP" altLang="en-US" sz="2000" b="1" dirty="0" smtClean="0">
                <a:latin typeface="Arial" charset="0"/>
              </a:rPr>
              <a:t>作用薬、ホルモン調節薬及び代謝調節薬、</a:t>
            </a:r>
            <a:endParaRPr lang="en-US" altLang="ja-JP" sz="2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latin typeface="Arial" charset="0"/>
              </a:rPr>
              <a:t>利尿薬及び他の隠ぺい薬</a:t>
            </a:r>
            <a:endParaRPr lang="en-US" altLang="ja-JP" sz="2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b="1" dirty="0" smtClean="0">
                <a:latin typeface="Arial" charset="0"/>
              </a:rPr>
              <a:t>禁止方法：血液、血液成分の操作、化学的及び物理的操作、遺伝子ﾄﾞｰﾋﾟﾝｸﾞ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827584" y="4468813"/>
            <a:ext cx="765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</a:rPr>
              <a:t>禁止物質：</a:t>
            </a:r>
            <a:r>
              <a:rPr lang="ja-JP" altLang="en-US" sz="2000" b="1"/>
              <a:t>興奮薬、麻薬、糖質コルチコイド（ステロイド薬）など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899592" y="5510213"/>
            <a:ext cx="4301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剣道では該当するものはない。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643" y="188640"/>
            <a:ext cx="84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くすりを飲まなければいけないとき、どうするか？</a:t>
            </a:r>
            <a:endParaRPr kumimoji="1" lang="ja-JP" altLang="en-US" sz="28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2770" y="836712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</a:t>
            </a:r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JADA 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アンチ・ドーピング使用可能薬リストにあるものを使う。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9" y="1206044"/>
            <a:ext cx="7554576" cy="534185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76770" y="6453336"/>
            <a:ext cx="695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http://www.japan-sports.or.jp/medicine/doping/tabid/537/Default.aspx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29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1241</Words>
  <Application>Microsoft Office PowerPoint</Application>
  <PresentationFormat>画面に合わせる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PowerPoint プレゼンテーション</vt:lpstr>
      <vt:lpstr>ドーピングはなぜダメなのか？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にんにく注射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うっかりドーピング</vt:lpstr>
      <vt:lpstr> 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tomoko</dc:creator>
  <cp:lastModifiedBy>Windows User</cp:lastModifiedBy>
  <cp:revision>69</cp:revision>
  <cp:lastPrinted>2018-02-06T12:32:46Z</cp:lastPrinted>
  <dcterms:created xsi:type="dcterms:W3CDTF">2016-11-10T15:24:12Z</dcterms:created>
  <dcterms:modified xsi:type="dcterms:W3CDTF">2018-02-14T02:32:12Z</dcterms:modified>
</cp:coreProperties>
</file>